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87"/>
  </p:notesMasterIdLst>
  <p:handoutMasterIdLst>
    <p:handoutMasterId r:id="rId88"/>
  </p:handoutMasterIdLst>
  <p:sldIdLst>
    <p:sldId id="2076136255" r:id="rId7"/>
    <p:sldId id="2076136261" r:id="rId8"/>
    <p:sldId id="2076136257" r:id="rId9"/>
    <p:sldId id="2076136259" r:id="rId10"/>
    <p:sldId id="589" r:id="rId11"/>
    <p:sldId id="534" r:id="rId12"/>
    <p:sldId id="574" r:id="rId13"/>
    <p:sldId id="537" r:id="rId14"/>
    <p:sldId id="10608" r:id="rId15"/>
    <p:sldId id="545" r:id="rId16"/>
    <p:sldId id="535" r:id="rId17"/>
    <p:sldId id="539" r:id="rId18"/>
    <p:sldId id="547" r:id="rId19"/>
    <p:sldId id="548" r:id="rId20"/>
    <p:sldId id="2076136264" r:id="rId21"/>
    <p:sldId id="10589" r:id="rId22"/>
    <p:sldId id="10588" r:id="rId23"/>
    <p:sldId id="10591" r:id="rId24"/>
    <p:sldId id="10592" r:id="rId25"/>
    <p:sldId id="10590" r:id="rId26"/>
    <p:sldId id="555" r:id="rId27"/>
    <p:sldId id="558" r:id="rId28"/>
    <p:sldId id="556" r:id="rId29"/>
    <p:sldId id="554" r:id="rId30"/>
    <p:sldId id="557" r:id="rId31"/>
    <p:sldId id="559" r:id="rId32"/>
    <p:sldId id="560" r:id="rId33"/>
    <p:sldId id="561" r:id="rId34"/>
    <p:sldId id="2076136265" r:id="rId35"/>
    <p:sldId id="10597" r:id="rId36"/>
    <p:sldId id="552" r:id="rId37"/>
    <p:sldId id="553" r:id="rId38"/>
    <p:sldId id="562" r:id="rId39"/>
    <p:sldId id="563" r:id="rId40"/>
    <p:sldId id="564" r:id="rId41"/>
    <p:sldId id="570" r:id="rId42"/>
    <p:sldId id="571" r:id="rId43"/>
    <p:sldId id="572" r:id="rId44"/>
    <p:sldId id="567" r:id="rId45"/>
    <p:sldId id="568" r:id="rId46"/>
    <p:sldId id="569" r:id="rId47"/>
    <p:sldId id="588" r:id="rId48"/>
    <p:sldId id="2076136266" r:id="rId49"/>
    <p:sldId id="10477" r:id="rId50"/>
    <p:sldId id="10479" r:id="rId51"/>
    <p:sldId id="10481" r:id="rId52"/>
    <p:sldId id="10482" r:id="rId53"/>
    <p:sldId id="10600" r:id="rId54"/>
    <p:sldId id="10483" r:id="rId55"/>
    <p:sldId id="10484" r:id="rId56"/>
    <p:sldId id="10485" r:id="rId57"/>
    <p:sldId id="10491" r:id="rId58"/>
    <p:sldId id="10493" r:id="rId59"/>
    <p:sldId id="10494" r:id="rId60"/>
    <p:sldId id="10601" r:id="rId61"/>
    <p:sldId id="10503" r:id="rId62"/>
    <p:sldId id="10496" r:id="rId63"/>
    <p:sldId id="10500" r:id="rId64"/>
    <p:sldId id="10501" r:id="rId65"/>
    <p:sldId id="10502" r:id="rId66"/>
    <p:sldId id="10497" r:id="rId67"/>
    <p:sldId id="10498" r:id="rId68"/>
    <p:sldId id="10504" r:id="rId69"/>
    <p:sldId id="10505" r:id="rId70"/>
    <p:sldId id="10506" r:id="rId71"/>
    <p:sldId id="10514" r:id="rId72"/>
    <p:sldId id="10516" r:id="rId73"/>
    <p:sldId id="10520" r:id="rId74"/>
    <p:sldId id="2076136267" r:id="rId75"/>
    <p:sldId id="10613" r:id="rId76"/>
    <p:sldId id="10614" r:id="rId77"/>
    <p:sldId id="10615" r:id="rId78"/>
    <p:sldId id="10609" r:id="rId79"/>
    <p:sldId id="10604" r:id="rId80"/>
    <p:sldId id="10605" r:id="rId81"/>
    <p:sldId id="10606" r:id="rId82"/>
    <p:sldId id="10607" r:id="rId83"/>
    <p:sldId id="2076136270" r:id="rId84"/>
    <p:sldId id="2076136271" r:id="rId85"/>
    <p:sldId id="2076136272" r:id="rId86"/>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11C68EB-42C2-4590-AB8C-55293A14ED12}">
          <p14:sldIdLst>
            <p14:sldId id="2076136255"/>
            <p14:sldId id="2076136261"/>
            <p14:sldId id="2076136257"/>
          </p14:sldIdLst>
        </p14:section>
        <p14:section name="DEMO 1" id="{CFE990DA-3035-4A2B-AE0C-0799055AFF59}">
          <p14:sldIdLst>
            <p14:sldId id="2076136259"/>
            <p14:sldId id="589"/>
            <p14:sldId id="534"/>
            <p14:sldId id="574"/>
            <p14:sldId id="537"/>
            <p14:sldId id="10608"/>
            <p14:sldId id="545"/>
            <p14:sldId id="535"/>
            <p14:sldId id="539"/>
            <p14:sldId id="547"/>
            <p14:sldId id="548"/>
          </p14:sldIdLst>
        </p14:section>
        <p14:section name="DEMO 2" id="{D2552256-5D41-4862-AE75-DEE737DE14D9}">
          <p14:sldIdLst>
            <p14:sldId id="2076136264"/>
            <p14:sldId id="10589"/>
            <p14:sldId id="10588"/>
            <p14:sldId id="10591"/>
            <p14:sldId id="10592"/>
            <p14:sldId id="10590"/>
            <p14:sldId id="555"/>
            <p14:sldId id="558"/>
            <p14:sldId id="556"/>
            <p14:sldId id="554"/>
            <p14:sldId id="557"/>
            <p14:sldId id="559"/>
            <p14:sldId id="560"/>
            <p14:sldId id="561"/>
          </p14:sldIdLst>
        </p14:section>
        <p14:section name="DEMO 3" id="{8B6F6B57-153D-4113-9E17-17176BE2A89C}">
          <p14:sldIdLst>
            <p14:sldId id="2076136265"/>
            <p14:sldId id="10597"/>
            <p14:sldId id="552"/>
            <p14:sldId id="553"/>
            <p14:sldId id="562"/>
            <p14:sldId id="563"/>
            <p14:sldId id="564"/>
            <p14:sldId id="570"/>
            <p14:sldId id="571"/>
            <p14:sldId id="572"/>
            <p14:sldId id="567"/>
            <p14:sldId id="568"/>
            <p14:sldId id="569"/>
            <p14:sldId id="588"/>
          </p14:sldIdLst>
        </p14:section>
        <p14:section name="DEMO 4" id="{B5329F90-BA24-4A9C-963F-8693F2FE8D82}">
          <p14:sldIdLst>
            <p14:sldId id="2076136266"/>
            <p14:sldId id="10477"/>
            <p14:sldId id="10479"/>
            <p14:sldId id="10481"/>
            <p14:sldId id="10482"/>
            <p14:sldId id="10600"/>
            <p14:sldId id="10483"/>
            <p14:sldId id="10484"/>
            <p14:sldId id="10485"/>
            <p14:sldId id="10491"/>
            <p14:sldId id="10493"/>
            <p14:sldId id="10494"/>
            <p14:sldId id="10601"/>
            <p14:sldId id="10503"/>
            <p14:sldId id="10496"/>
            <p14:sldId id="10500"/>
            <p14:sldId id="10501"/>
            <p14:sldId id="10502"/>
            <p14:sldId id="10497"/>
            <p14:sldId id="10498"/>
            <p14:sldId id="10504"/>
            <p14:sldId id="10505"/>
            <p14:sldId id="10506"/>
            <p14:sldId id="10514"/>
            <p14:sldId id="10516"/>
            <p14:sldId id="10520"/>
          </p14:sldIdLst>
        </p14:section>
        <p14:section name="DEMO 5" id="{E30F5238-35F8-4DD1-A097-9B79E8791DA5}">
          <p14:sldIdLst>
            <p14:sldId id="2076136267"/>
            <p14:sldId id="10613"/>
            <p14:sldId id="10614"/>
            <p14:sldId id="10615"/>
            <p14:sldId id="10609"/>
            <p14:sldId id="10604"/>
            <p14:sldId id="10605"/>
            <p14:sldId id="10606"/>
            <p14:sldId id="10607"/>
          </p14:sldIdLst>
        </p14:section>
        <p14:section name="END" id="{6A8D679F-ED40-4695-9457-71786F7369A0}">
          <p14:sldIdLst>
            <p14:sldId id="2076136270"/>
            <p14:sldId id="2076136271"/>
            <p14:sldId id="2076136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32B"/>
    <a:srgbClr val="43444A"/>
    <a:srgbClr val="FEF000"/>
    <a:srgbClr val="9CF00D"/>
    <a:srgbClr val="FFFFFF"/>
    <a:srgbClr val="FF9349"/>
    <a:srgbClr val="0078D5"/>
    <a:srgbClr val="D83A00"/>
    <a:srgbClr val="6A2928"/>
    <a:srgbClr val="866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94631" autoAdjust="0"/>
  </p:normalViewPr>
  <p:slideViewPr>
    <p:cSldViewPr snapToGrid="0">
      <p:cViewPr varScale="1">
        <p:scale>
          <a:sx n="78" d="100"/>
          <a:sy n="78" d="100"/>
        </p:scale>
        <p:origin x="54" y="6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5x Faster (sp_rxPredict) – Laptop</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Rows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dLbl>
              <c:idx val="0"/>
              <c:tx>
                <c:rich>
                  <a:bodyPr/>
                  <a:lstStyle/>
                  <a:p>
                    <a:fld id="{739F9589-0AC2-4FC8-B36A-8265FA41AE2B}" type="VALUE">
                      <a:rPr lang="en-US">
                        <a:solidFill>
                          <a:schemeClr val="accent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30C-4080-AD83-CB00B7185E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PySQL</c:v>
                </c:pt>
                <c:pt idx="1">
                  <c:v>In-DB</c:v>
                </c:pt>
                <c:pt idx="2">
                  <c:v>CLR</c:v>
                </c:pt>
              </c:strCache>
            </c:strRef>
          </c:cat>
          <c:val>
            <c:numRef>
              <c:f>Sheet1!$B$2:$B$4</c:f>
              <c:numCache>
                <c:formatCode>General</c:formatCode>
                <c:ptCount val="3"/>
                <c:pt idx="0">
                  <c:v>6</c:v>
                </c:pt>
                <c:pt idx="1">
                  <c:v>8999</c:v>
                </c:pt>
                <c:pt idx="2">
                  <c:v>8999</c:v>
                </c:pt>
              </c:numCache>
            </c:numRef>
          </c:val>
          <c:extLst>
            <c:ext xmlns:c16="http://schemas.microsoft.com/office/drawing/2014/chart" uri="{C3380CC4-5D6E-409C-BE32-E72D297353CC}">
              <c16:uniqueId val="{00000000-730C-4080-AD83-CB00B7185ED4}"/>
            </c:ext>
          </c:extLst>
        </c:ser>
        <c:ser>
          <c:idx val="1"/>
          <c:order val="1"/>
          <c:tx>
            <c:strRef>
              <c:f>Sheet1!$C$1</c:f>
              <c:strCache>
                <c:ptCount val="1"/>
                <c:pt idx="0">
                  <c:v>Seconds</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PySQL</c:v>
                </c:pt>
                <c:pt idx="1">
                  <c:v>In-DB</c:v>
                </c:pt>
                <c:pt idx="2">
                  <c:v>CLR</c:v>
                </c:pt>
              </c:strCache>
            </c:strRef>
          </c:cat>
          <c:val>
            <c:numRef>
              <c:f>Sheet1!$C$2:$C$4</c:f>
              <c:numCache>
                <c:formatCode>General</c:formatCode>
                <c:ptCount val="3"/>
                <c:pt idx="0">
                  <c:v>30</c:v>
                </c:pt>
                <c:pt idx="1">
                  <c:v>17</c:v>
                </c:pt>
                <c:pt idx="2">
                  <c:v>3</c:v>
                </c:pt>
              </c:numCache>
            </c:numRef>
          </c:val>
          <c:extLst>
            <c:ext xmlns:c16="http://schemas.microsoft.com/office/drawing/2014/chart" uri="{C3380CC4-5D6E-409C-BE32-E72D297353CC}">
              <c16:uniqueId val="{00000001-730C-4080-AD83-CB00B7185ED4}"/>
            </c:ext>
          </c:extLst>
        </c:ser>
        <c:dLbls>
          <c:showLegendKey val="0"/>
          <c:showVal val="0"/>
          <c:showCatName val="0"/>
          <c:showSerName val="0"/>
          <c:showPercent val="0"/>
          <c:showBubbleSize val="0"/>
        </c:dLbls>
        <c:gapWidth val="247"/>
        <c:overlap val="-27"/>
        <c:axId val="730786376"/>
        <c:axId val="730779160"/>
      </c:barChart>
      <c:lineChart>
        <c:grouping val="standard"/>
        <c:varyColors val="0"/>
        <c:ser>
          <c:idx val="2"/>
          <c:order val="2"/>
          <c:tx>
            <c:strRef>
              <c:f>Sheet1!$D$1</c:f>
              <c:strCache>
                <c:ptCount val="1"/>
                <c:pt idx="0">
                  <c:v>RPS</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0"/>
              <c:layout>
                <c:manualLayout>
                  <c:x val="-1.5625E-2"/>
                  <c:y val="-2.6121467792573315E-2"/>
                </c:manualLayout>
              </c:layout>
              <c:tx>
                <c:rich>
                  <a:bodyPr/>
                  <a:lstStyle/>
                  <a:p>
                    <a:fld id="{740EF96E-7124-4B47-A881-7DE20F9AC9C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730C-4080-AD83-CB00B7185ED4}"/>
                </c:ext>
              </c:extLst>
            </c:dLbl>
            <c:dLbl>
              <c:idx val="1"/>
              <c:layout>
                <c:manualLayout>
                  <c:x val="-2.5000000000000001E-2"/>
                  <c:y val="-3.1190147446799123E-2"/>
                </c:manualLayout>
              </c:layout>
              <c:tx>
                <c:rich>
                  <a:bodyPr/>
                  <a:lstStyle/>
                  <a:p>
                    <a:fld id="{57697770-034A-4DA8-A1BF-E9F7769424DE}"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30C-4080-AD83-CB00B7185ED4}"/>
                </c:ext>
              </c:extLst>
            </c:dLbl>
            <c:dLbl>
              <c:idx val="2"/>
              <c:layout>
                <c:manualLayout>
                  <c:x val="-3.6458333333333334E-3"/>
                  <c:y val="-1.8389474830778036E-2"/>
                </c:manualLayout>
              </c:layout>
              <c:tx>
                <c:rich>
                  <a:bodyPr/>
                  <a:lstStyle/>
                  <a:p>
                    <a:fld id="{620AA14F-31F6-4DBB-8783-10B5399C6639}"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30C-4080-AD83-CB00B7185E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PySQL</c:v>
                </c:pt>
                <c:pt idx="1">
                  <c:v>In-DB</c:v>
                </c:pt>
                <c:pt idx="2">
                  <c:v>CLR</c:v>
                </c:pt>
              </c:strCache>
            </c:strRef>
          </c:cat>
          <c:val>
            <c:numRef>
              <c:f>Sheet1!$D$2:$D$4</c:f>
              <c:numCache>
                <c:formatCode>General</c:formatCode>
                <c:ptCount val="3"/>
                <c:pt idx="0">
                  <c:v>0.2</c:v>
                </c:pt>
                <c:pt idx="1">
                  <c:v>529.35</c:v>
                </c:pt>
                <c:pt idx="2">
                  <c:v>2999.66</c:v>
                </c:pt>
              </c:numCache>
            </c:numRef>
          </c:val>
          <c:smooth val="0"/>
          <c:extLst>
            <c:ext xmlns:c16="http://schemas.microsoft.com/office/drawing/2014/chart" uri="{C3380CC4-5D6E-409C-BE32-E72D297353CC}">
              <c16:uniqueId val="{00000002-730C-4080-AD83-CB00B7185ED4}"/>
            </c:ext>
          </c:extLst>
        </c:ser>
        <c:dLbls>
          <c:showLegendKey val="0"/>
          <c:showVal val="0"/>
          <c:showCatName val="0"/>
          <c:showSerName val="0"/>
          <c:showPercent val="0"/>
          <c:showBubbleSize val="0"/>
        </c:dLbls>
        <c:marker val="1"/>
        <c:smooth val="0"/>
        <c:axId val="730786376"/>
        <c:axId val="730779160"/>
      </c:lineChart>
      <c:catAx>
        <c:axId val="730786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30779160"/>
        <c:crosses val="autoZero"/>
        <c:auto val="1"/>
        <c:lblAlgn val="ctr"/>
        <c:lblOffset val="100"/>
        <c:noMultiLvlLbl val="0"/>
      </c:catAx>
      <c:valAx>
        <c:axId val="7307791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30786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12/13/2019 1:31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12/13/2019 1:31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etflix.com/title/8007582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sql/advanced-analytics/concepts/extension-python"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ocs.microsoft.com/en-us/sql/advanced-analytics/data-collection-ml-troubleshooting-process" TargetMode="External"/><Relationship Id="rId4" Type="http://schemas.openxmlformats.org/officeDocument/2006/relationships/hyperlink" Target="https://docs.microsoft.com/en-us/sql/advanced-analytics/install/sql-server-machine-learning-services-201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ql/advanced-analytics/install/sql-pretrained-models-install?view=sql-server-ver1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ve.mitre.org/cv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ve.mitre.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ve.mitre.org/cv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ve.mitre.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ve.mitre.org/cv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ve.mitre.or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ve.mitre.org/cve/"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ve.mitre.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ve.mitre.org/cv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ve.mitre.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https://www.netflix.com/title/80075820</a:t>
            </a:r>
            <a:endParaRPr lang="en-US" dirty="0"/>
          </a:p>
        </p:txBody>
      </p:sp>
      <p:sp>
        <p:nvSpPr>
          <p:cNvPr id="4" name="Slide Number Placeholder 3"/>
          <p:cNvSpPr>
            <a:spLocks noGrp="1"/>
          </p:cNvSpPr>
          <p:nvPr>
            <p:ph type="sldNum" sz="quarter" idx="10"/>
          </p:nvPr>
        </p:nvSpPr>
        <p:spPr/>
        <p:txBody>
          <a:bodyPr/>
          <a:lstStyle/>
          <a:p>
            <a:fld id="{31764105-9875-4C6E-BE00-3FAE0E4CDD82}" type="slidenum">
              <a:rPr lang="en-US" smtClean="0"/>
              <a:t>5</a:t>
            </a:fld>
            <a:endParaRPr lang="en-US" dirty="0"/>
          </a:p>
        </p:txBody>
      </p:sp>
    </p:spTree>
    <p:extLst>
      <p:ext uri="{BB962C8B-B14F-4D97-AF65-F5344CB8AC3E}">
        <p14:creationId xmlns:p14="http://schemas.microsoft.com/office/powerpoint/2010/main" val="2321672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324476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Learn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https://blogs.msdn.microsoft.com/sqlserverstorageengine/2017/11/01/sentiment-analysis-with-python-in-sql-server-machine-learning-services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https://sqlchoice.blob.core.windows.net/sqlchoice/static/tpcxbb_1gb.bak</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6000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12/13/2019 1:32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29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Architecture: </a:t>
            </a:r>
            <a:r>
              <a:rPr lang="en-US" dirty="0">
                <a:hlinkClick r:id="rId3"/>
              </a:rPr>
              <a:t>https://docs.microsoft.com/en-us/sql/advanced-analytics/concepts/extension-python</a:t>
            </a:r>
            <a:endParaRPr lang="en-US" dirty="0"/>
          </a:p>
          <a:p>
            <a:r>
              <a:rPr lang="en-US" dirty="0"/>
              <a:t>Isolation Changes: </a:t>
            </a:r>
            <a:r>
              <a:rPr lang="en-US" dirty="0">
                <a:hlinkClick r:id="rId4"/>
              </a:rPr>
              <a:t>https://docs.microsoft.com/en-us/sql/advanced-analytics/install/sql-server-machine-learning-services-2019</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Troubleshoot data collection for ML: </a:t>
            </a:r>
            <a:r>
              <a:rPr lang="en-US" dirty="0">
                <a:hlinkClick r:id="rId5"/>
              </a:rPr>
              <a:t>https://docs.microsoft.com/en-us/sql/advanced-analytics/data-collection-ml-troubleshooting-process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7499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https://docs.microsoft.com/en-us/sql/advanced-analytics/install/sql-pretrained-models-install?view=sql-server-ver15</a:t>
            </a:r>
            <a:endParaRPr lang="en-US" dirty="0">
              <a:hlinkClick r:id="" action="ppaction://noaction"/>
            </a:endParaRPr>
          </a:p>
          <a:p>
            <a:r>
              <a:rPr lang="en-US" dirty="0">
                <a:hlinkClick r:id="" action="ppaction://noaction"/>
              </a:rPr>
              <a:t>https://github.com/MicrosoftDocs/sql-docs/issues/2207</a:t>
            </a:r>
            <a:endParaRPr lang="en-US" dirty="0"/>
          </a:p>
        </p:txBody>
      </p:sp>
      <p:sp>
        <p:nvSpPr>
          <p:cNvPr id="4" name="Slide Number Placeholder 3"/>
          <p:cNvSpPr>
            <a:spLocks noGrp="1"/>
          </p:cNvSpPr>
          <p:nvPr>
            <p:ph type="sldNum" sz="quarter" idx="5"/>
          </p:nvPr>
        </p:nvSpPr>
        <p:spPr/>
        <p:txBody>
          <a:bodyPr/>
          <a:lstStyle/>
          <a:p>
            <a:fld id="{31764105-9875-4C6E-BE00-3FAE0E4CDD82}" type="slidenum">
              <a:rPr lang="en-US" smtClean="0"/>
              <a:t>11</a:t>
            </a:fld>
            <a:endParaRPr lang="en-US" dirty="0"/>
          </a:p>
        </p:txBody>
      </p:sp>
    </p:spTree>
    <p:extLst>
      <p:ext uri="{BB962C8B-B14F-4D97-AF65-F5344CB8AC3E}">
        <p14:creationId xmlns:p14="http://schemas.microsoft.com/office/powerpoint/2010/main" val="128302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rem 2019</a:t>
            </a:r>
          </a:p>
          <a:p>
            <a:r>
              <a:rPr lang="en-US" sz="1200" kern="1200" dirty="0">
                <a:solidFill>
                  <a:schemeClr val="tx1"/>
                </a:solidFill>
                <a:latin typeface="+mn-lt"/>
                <a:ea typeface="+mn-ea"/>
                <a:cs typeface="+mn-cs"/>
              </a:rPr>
              <a:t>cd </a:t>
            </a:r>
            <a:r>
              <a:rPr lang="en-US" sz="1200" kern="1200" dirty="0">
                <a:solidFill>
                  <a:schemeClr val="tx1"/>
                </a:solidFill>
                <a:effectLst/>
                <a:latin typeface="+mn-lt"/>
                <a:ea typeface="+mn-ea"/>
                <a:cs typeface="+mn-cs"/>
              </a:rPr>
              <a:t>c:\Program Files\Microsoft SQL Server\150\Setup Bootstrap\SQL2019RC1\x64</a:t>
            </a:r>
          </a:p>
          <a:p>
            <a:r>
              <a:rPr lang="en-US" sz="1200" kern="1200" dirty="0">
                <a:solidFill>
                  <a:schemeClr val="tx1"/>
                </a:solidFill>
                <a:latin typeface="+mn-lt"/>
                <a:ea typeface="+mn-ea"/>
                <a:cs typeface="+mn-cs"/>
              </a:rPr>
              <a:t>RSetup.exe /install /component MLM /version 9.4.7.0 /language 1033 /</a:t>
            </a:r>
            <a:r>
              <a:rPr lang="en-US" sz="1200" kern="1200" dirty="0" err="1">
                <a:solidFill>
                  <a:schemeClr val="tx1"/>
                </a:solidFill>
                <a:latin typeface="+mn-lt"/>
                <a:ea typeface="+mn-ea"/>
                <a:cs typeface="+mn-cs"/>
              </a:rPr>
              <a:t>destdir</a:t>
            </a:r>
            <a:r>
              <a:rPr lang="en-US" sz="1200" kern="1200" dirty="0">
                <a:solidFill>
                  <a:schemeClr val="tx1"/>
                </a:solidFill>
                <a:latin typeface="+mn-lt"/>
                <a:ea typeface="+mn-ea"/>
                <a:cs typeface="+mn-cs"/>
              </a:rPr>
              <a:t> "C:\Program Files\Microsoft SQL Server\MSSQL15.MSSQLSERVER\PYTHON_SERVICES\Lib\site-packages\</a:t>
            </a:r>
            <a:r>
              <a:rPr lang="en-US" sz="1200" kern="1200" dirty="0" err="1">
                <a:solidFill>
                  <a:schemeClr val="tx1"/>
                </a:solidFill>
                <a:latin typeface="+mn-lt"/>
                <a:ea typeface="+mn-ea"/>
                <a:cs typeface="+mn-cs"/>
              </a:rPr>
              <a:t>microsoftml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mxLibs</a:t>
            </a:r>
            <a:r>
              <a:rPr lang="en-US" sz="1200" kern="120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31764105-9875-4C6E-BE00-3FAE0E4CDD82}" type="slidenum">
              <a:rPr lang="en-US" smtClean="0"/>
              <a:t>12</a:t>
            </a:fld>
            <a:endParaRPr lang="en-US"/>
          </a:p>
        </p:txBody>
      </p:sp>
    </p:spTree>
    <p:extLst>
      <p:ext uri="{BB962C8B-B14F-4D97-AF65-F5344CB8AC3E}">
        <p14:creationId xmlns:p14="http://schemas.microsoft.com/office/powerpoint/2010/main" val="185139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CVE® is a </a:t>
            </a:r>
            <a:r>
              <a:rPr lang="en-US" sz="1200" b="0" i="0" kern="1200" dirty="0">
                <a:solidFill>
                  <a:schemeClr val="tx1"/>
                </a:solidFill>
                <a:effectLst/>
                <a:latin typeface="+mn-lt"/>
                <a:ea typeface="+mn-ea"/>
                <a:cs typeface="+mn-cs"/>
                <a:hlinkClick r:id="rId3"/>
              </a:rPr>
              <a:t>list</a:t>
            </a:r>
            <a:r>
              <a:rPr lang="en-US" sz="1200" b="0" i="0" kern="1200" dirty="0">
                <a:solidFill>
                  <a:schemeClr val="tx1"/>
                </a:solidFill>
                <a:effectLst/>
                <a:latin typeface="+mn-lt"/>
                <a:ea typeface="+mn-ea"/>
                <a:cs typeface="+mn-cs"/>
              </a:rPr>
              <a:t> of entries—each containing an identification number, a description, and at least one public reference—for publicly known cybersecurity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https://cve.mitre.org/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00781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CVE® is a </a:t>
            </a:r>
            <a:r>
              <a:rPr lang="en-US" sz="1200" b="0" i="0" kern="1200" dirty="0">
                <a:solidFill>
                  <a:schemeClr val="tx1"/>
                </a:solidFill>
                <a:effectLst/>
                <a:latin typeface="+mn-lt"/>
                <a:ea typeface="+mn-ea"/>
                <a:cs typeface="+mn-cs"/>
                <a:hlinkClick r:id="rId3"/>
              </a:rPr>
              <a:t>list</a:t>
            </a:r>
            <a:r>
              <a:rPr lang="en-US" sz="1200" b="0" i="0" kern="1200" dirty="0">
                <a:solidFill>
                  <a:schemeClr val="tx1"/>
                </a:solidFill>
                <a:effectLst/>
                <a:latin typeface="+mn-lt"/>
                <a:ea typeface="+mn-ea"/>
                <a:cs typeface="+mn-cs"/>
              </a:rPr>
              <a:t> of entries—each containing an identification number, a description, and at least one public reference—for publicly known cybersecurity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https://cve.mitre.org/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87606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CVE® is a </a:t>
            </a:r>
            <a:r>
              <a:rPr lang="en-US" sz="1200" b="0" i="0" kern="1200" dirty="0">
                <a:solidFill>
                  <a:schemeClr val="tx1"/>
                </a:solidFill>
                <a:effectLst/>
                <a:latin typeface="+mn-lt"/>
                <a:ea typeface="+mn-ea"/>
                <a:cs typeface="+mn-cs"/>
                <a:hlinkClick r:id="rId3"/>
              </a:rPr>
              <a:t>list</a:t>
            </a:r>
            <a:r>
              <a:rPr lang="en-US" sz="1200" b="0" i="0" kern="1200" dirty="0">
                <a:solidFill>
                  <a:schemeClr val="tx1"/>
                </a:solidFill>
                <a:effectLst/>
                <a:latin typeface="+mn-lt"/>
                <a:ea typeface="+mn-ea"/>
                <a:cs typeface="+mn-cs"/>
              </a:rPr>
              <a:t> of entries—each containing an identification number, a description, and at least one public reference—for publicly known cybersecurity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https://cve.mitre.org/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77161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CVE® is a </a:t>
            </a:r>
            <a:r>
              <a:rPr lang="en-US" sz="1200" b="0" i="0" kern="1200" dirty="0">
                <a:solidFill>
                  <a:schemeClr val="tx1"/>
                </a:solidFill>
                <a:effectLst/>
                <a:latin typeface="+mn-lt"/>
                <a:ea typeface="+mn-ea"/>
                <a:cs typeface="+mn-cs"/>
                <a:hlinkClick r:id="rId3"/>
              </a:rPr>
              <a:t>list</a:t>
            </a:r>
            <a:r>
              <a:rPr lang="en-US" sz="1200" b="0" i="0" kern="1200" dirty="0">
                <a:solidFill>
                  <a:schemeClr val="tx1"/>
                </a:solidFill>
                <a:effectLst/>
                <a:latin typeface="+mn-lt"/>
                <a:ea typeface="+mn-ea"/>
                <a:cs typeface="+mn-cs"/>
              </a:rPr>
              <a:t> of entries—each containing an identification number, a description, and at least one public reference—for publicly known cybersecurity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https://cve.mitre.org/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524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CVE® is a </a:t>
            </a:r>
            <a:r>
              <a:rPr lang="en-US" sz="1200" b="0" i="0" kern="1200" dirty="0">
                <a:solidFill>
                  <a:schemeClr val="tx1"/>
                </a:solidFill>
                <a:effectLst/>
                <a:latin typeface="+mn-lt"/>
                <a:ea typeface="+mn-ea"/>
                <a:cs typeface="+mn-cs"/>
                <a:hlinkClick r:id="rId3"/>
              </a:rPr>
              <a:t>list</a:t>
            </a:r>
            <a:r>
              <a:rPr lang="en-US" sz="1200" b="0" i="0" kern="1200" dirty="0">
                <a:solidFill>
                  <a:schemeClr val="tx1"/>
                </a:solidFill>
                <a:effectLst/>
                <a:latin typeface="+mn-lt"/>
                <a:ea typeface="+mn-ea"/>
                <a:cs typeface="+mn-cs"/>
              </a:rPr>
              <a:t> of entries—each containing an identification number, a description, and at least one public reference—for publicly known cybersecurity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https://cve.mitre.org/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755563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42"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43"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1500014464"/>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42"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2294742245"/>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43"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207"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208"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288"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289"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78052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312"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313"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314"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212"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213"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214"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35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354"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355"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47" Type="http://schemas.openxmlformats.org/officeDocument/2006/relationships/image" Target="../media/image3.emf"/><Relationship Id="rId50"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45"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2.bin"/><Relationship Id="rId52"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48" Type="http://schemas.openxmlformats.org/officeDocument/2006/relationships/oleObject" Target="../embeddings/oleObject4.bin"/><Relationship Id="rId8" Type="http://schemas.openxmlformats.org/officeDocument/2006/relationships/slideLayout" Target="../slideLayouts/slideLayout8.xml"/><Relationship Id="rId51" Type="http://schemas.openxmlformats.org/officeDocument/2006/relationships/image" Target="../media/image5.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6.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398" name="CorelDRAW" r:id="rId42" imgW="1486020" imgH="1396161" progId="CorelDraw.Graphic.21">
                  <p:embed/>
                </p:oleObj>
              </mc:Choice>
              <mc:Fallback>
                <p:oleObj name="CorelDRAW" r:id="rId42" imgW="1486020" imgH="1396161" progId="CorelDraw.Graphic.21">
                  <p:embed/>
                  <p:pic>
                    <p:nvPicPr>
                      <p:cNvPr id="0" name=""/>
                      <p:cNvPicPr/>
                      <p:nvPr/>
                    </p:nvPicPr>
                    <p:blipFill>
                      <a:blip r:embed="rId43"/>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399" name="CorelDRAW" r:id="rId44" imgW="1486020" imgH="1396161" progId="CorelDraw.Graphic.21">
                  <p:embed/>
                </p:oleObj>
              </mc:Choice>
              <mc:Fallback>
                <p:oleObj name="CorelDRAW" r:id="rId44" imgW="1486020" imgH="1396161" progId="CorelDraw.Graphic.21">
                  <p:embed/>
                  <p:pic>
                    <p:nvPicPr>
                      <p:cNvPr id="0" name=""/>
                      <p:cNvPicPr/>
                      <p:nvPr/>
                    </p:nvPicPr>
                    <p:blipFill>
                      <a:blip r:embed="rId45"/>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400" name="CorelDRAW" r:id="rId46" imgW="10437565" imgH="1396161" progId="CorelDraw.Graphic.21">
                  <p:embed/>
                </p:oleObj>
              </mc:Choice>
              <mc:Fallback>
                <p:oleObj name="CorelDRAW" r:id="rId46"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7"/>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401" name="CorelDRAW" r:id="rId48" imgW="9928182" imgH="1396161" progId="CorelDraw.Graphic.21">
                  <p:embed/>
                </p:oleObj>
              </mc:Choice>
              <mc:Fallback>
                <p:oleObj name="CorelDRAW" r:id="rId48"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49"/>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402" name="CorelDRAW" r:id="rId50" imgW="1486020" imgH="1396161" progId="CorelDraw.Graphic.21">
                  <p:embed/>
                </p:oleObj>
              </mc:Choice>
              <mc:Fallback>
                <p:oleObj name="CorelDRAW" r:id="rId50"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1"/>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403" name="CorelDRAW" r:id="rId52" imgW="9928182" imgH="1396161" progId="CorelDraw.Graphic.21">
                  <p:embed/>
                </p:oleObj>
              </mc:Choice>
              <mc:Fallback>
                <p:oleObj name="CorelDRAW" r:id="rId52"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49"/>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0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42.png"/><Relationship Id="rId4" Type="http://schemas.openxmlformats.org/officeDocument/2006/relationships/hyperlink" Target="https://docs.microsoft.com/en-us/sql/advanced-analytics/install/sql-pretrained-models-install?view=sql-server-ver1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sql/advanced-analytics/r/install-pretrained-models-sql-server" TargetMode="External"/><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8.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mailto:hiram@fleitasarts.com?subject=Power%20Platform%20-%20Game%20Changer" TargetMode="External"/><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hyperlink" Target="https://linkedin.com/in/hiramfleitas" TargetMode="External"/><Relationship Id="rId2" Type="http://schemas.openxmlformats.org/officeDocument/2006/relationships/hyperlink" Target="https://www.youracclaim.com/badges/2fd395ad-63be-4937-a260-d6d8867f308d/public_url" TargetMode="Externa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hyperlink" Target="http://fleitasarts.com/" TargetMode="External"/><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hyperlink" Target="https://twitter.com/hiramfleitas" TargetMode="External"/><Relationship Id="rId9" Type="http://schemas.openxmlformats.org/officeDocument/2006/relationships/hyperlink" Target="https://github.com/hfleitas" TargetMode="External"/><Relationship Id="rId14" Type="http://schemas.openxmlformats.org/officeDocument/2006/relationships/hyperlink" Target="https://bit.ly/gaib201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68.png"/><Relationship Id="rId5" Type="http://schemas.openxmlformats.org/officeDocument/2006/relationships/hyperlink" Target="https://sqlchoice.blob.core.windows.net/sqlchoice/static/tpcxbb_1gb.bak" TargetMode="External"/><Relationship Id="rId4" Type="http://schemas.openxmlformats.org/officeDocument/2006/relationships/hyperlink" Target="https://blogs.msdn.microsoft.com/sqlserverstorageengine/2017/11/01/sentiment-analysis-with-python-in-sql-server-machine-learning-servic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qlchoice.blob.core.windows.net/sqlchoice/static/tpcxbb_1gb.bak" TargetMode="External"/><Relationship Id="rId2" Type="http://schemas.openxmlformats.org/officeDocument/2006/relationships/hyperlink" Target="https://blogs.msdn.microsoft.com/sqlserverstorageengine/2017/11/01/sentiment-analysis-with-python-in-sql-server-machine-learning-services" TargetMode="External"/><Relationship Id="rId1" Type="http://schemas.openxmlformats.org/officeDocument/2006/relationships/slideLayout" Target="../slideLayouts/slideLayout38.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hyperlink" Target="https://sqlchoice.blob.core.windows.net/sqlchoice/static/tpcxbb_1gb.bak" TargetMode="External"/><Relationship Id="rId2" Type="http://schemas.openxmlformats.org/officeDocument/2006/relationships/hyperlink" Target="https://blogs.msdn.microsoft.com/sqlserverstorageengine/2017/11/01/sentiment-analysis-with-python-in-sql-server-machine-learning-services" TargetMode="External"/><Relationship Id="rId1" Type="http://schemas.openxmlformats.org/officeDocument/2006/relationships/slideLayout" Target="../slideLayouts/slideLayout3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8.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8.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docs.microsoft.com/en-us/sql/advanced-analytics/r/how-to-do-realtime-scoring"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docs.microsoft.com/en-us/sql/advanced-analytics/r/how-to-do-realtime-scoring" TargetMode="External"/><Relationship Id="rId1" Type="http://schemas.openxmlformats.org/officeDocument/2006/relationships/slideLayout" Target="../slideLayouts/slideLayout38.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services/cognitive-services/text-analytics" TargetMode="External"/><Relationship Id="rId2" Type="http://schemas.openxmlformats.org/officeDocument/2006/relationships/hyperlink" Target="https://docs.microsoft.com/azure/cognitive-services/text-analytics/quickstarts/python" TargetMode="External"/><Relationship Id="rId1" Type="http://schemas.openxmlformats.org/officeDocument/2006/relationships/slideLayout" Target="../slideLayouts/slideLayout38.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sql/relational-databases/json/format-nested-json-output-with-path-mode-sql-server" TargetMode="External"/><Relationship Id="rId2" Type="http://schemas.openxmlformats.org/officeDocument/2006/relationships/image" Target="../media/image92.pn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sql/relational-databases/json/format-nested-json-output-with-path-mode-sql-server" TargetMode="External"/><Relationship Id="rId2" Type="http://schemas.openxmlformats.org/officeDocument/2006/relationships/image" Target="../media/image95.png"/><Relationship Id="rId1" Type="http://schemas.openxmlformats.org/officeDocument/2006/relationships/slideLayout" Target="../slideLayouts/slideLayout38.xml"/><Relationship Id="rId4" Type="http://schemas.openxmlformats.org/officeDocument/2006/relationships/hyperlink" Target="https://docs.microsoft.com/sql/relational-databases/system-stored-procedures/sp-execute-external-script-transact-sq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https://azure.microsoft.com/en-us/services/cognitive-services/text-analytics" TargetMode="External"/><Relationship Id="rId5" Type="http://schemas.openxmlformats.org/officeDocument/2006/relationships/image" Target="../media/image31.jpeg"/><Relationship Id="rId4" Type="http://schemas.openxmlformats.org/officeDocument/2006/relationships/hyperlink" Target="https://netflix.com/title/80075820"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stackoverflow.com/questions/44802160/convert-json-api-response-to-pandas-dataframe" TargetMode="External"/><Relationship Id="rId2" Type="http://schemas.openxmlformats.org/officeDocument/2006/relationships/hyperlink" Target="https://stackoverflow.com/questions/47954324/how-to-output-values-from-sp-execute-external-script-into-table" TargetMode="External"/><Relationship Id="rId1" Type="http://schemas.openxmlformats.org/officeDocument/2006/relationships/slideLayout" Target="../slideLayouts/slideLayout38.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repl.it/languages/python3" TargetMode="Externa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hyperlink" Target="https://netflix.com/trollhunters" TargetMode="External"/><Relationship Id="rId2" Type="http://schemas.openxmlformats.org/officeDocument/2006/relationships/hyperlink" Target="https://tvtropes.org/pmwiki/pmwiki.php/Quotes/Trollhunters" TargetMode="External"/><Relationship Id="rId1" Type="http://schemas.openxmlformats.org/officeDocument/2006/relationships/slideLayout" Target="../slideLayouts/slideLayout38.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hyperlink" Target="https://repl.it/languages/python3" TargetMode="External"/><Relationship Id="rId2" Type="http://schemas.openxmlformats.org/officeDocument/2006/relationships/image" Target="../media/image103.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hyperlink" Target="https://repl.it/languages/python3" TargetMode="External"/><Relationship Id="rId2" Type="http://schemas.openxmlformats.org/officeDocument/2006/relationships/image" Target="../media/image103.png"/><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repl.it/languages/python3"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advanced-analytics/concepts/extension-python" TargetMode="External"/><Relationship Id="rId7" Type="http://schemas.openxmlformats.org/officeDocument/2006/relationships/hyperlink" Target="https://docs.microsoft.com/en-us/sql/advanced-analytics/data-collection-ml-troubleshooting-proces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hyperlink" Target="https://docs.microsoft.com/en-us/sql/advanced-analytics/install/sql-server-machine-learning-services-2019"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aka.ms/ss19" TargetMode="Externa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ka.ms/ss19" TargetMode="Externa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ka.ms/ss19" TargetMode="External"/><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stackoverflow.com/questions/2872384/hide-column-based-up-parameter-selected-ssrs" TargetMode="Externa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3" Type="http://schemas.openxmlformats.org/officeDocument/2006/relationships/hyperlink" Target="https://www.yelp.com/developers/display_requirements" TargetMode="External"/><Relationship Id="rId2" Type="http://schemas.openxmlformats.org/officeDocument/2006/relationships/hyperlink" Target="https://www.yelp.com/developers/api_terms" TargetMode="External"/><Relationship Id="rId1" Type="http://schemas.openxmlformats.org/officeDocument/2006/relationships/slideLayout" Target="../slideLayouts/slideLayout38.xml"/><Relationship Id="rId4" Type="http://schemas.openxmlformats.org/officeDocument/2006/relationships/image" Target="../media/image121.jpe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ithub.com/microsoft/sql-server-samples/blob/master/samples/features/sql-big-data-cluster/spark/data-loading/spark-twitter-streaming-sample.ipynb" TargetMode="External"/><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8" Type="http://schemas.openxmlformats.org/officeDocument/2006/relationships/hyperlink" Target="https://aka.ms/sqldev" TargetMode="External"/><Relationship Id="rId3" Type="http://schemas.openxmlformats.org/officeDocument/2006/relationships/oleObject" Target="../embeddings/oleObject23.bin"/><Relationship Id="rId7" Type="http://schemas.openxmlformats.org/officeDocument/2006/relationships/hyperlink" Target="https://netflix.com/trollhunters" TargetMode="External"/><Relationship Id="rId12" Type="http://schemas.openxmlformats.org/officeDocument/2006/relationships/hyperlink" Target="https://myignite.microsoft.com/sessions/81038" TargetMode="External"/><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hyperlink" Target="https://bit.ly/gaib2019" TargetMode="External"/><Relationship Id="rId11" Type="http://schemas.openxmlformats.org/officeDocument/2006/relationships/hyperlink" Target="https://github.com/microsoft/sql-server-r-services-samples" TargetMode="External"/><Relationship Id="rId5" Type="http://schemas.openxmlformats.org/officeDocument/2006/relationships/hyperlink" Target="http://fleitasarts.com/" TargetMode="External"/><Relationship Id="rId10" Type="http://schemas.openxmlformats.org/officeDocument/2006/relationships/hyperlink" Target="https://ailab.microsoft.com/" TargetMode="External"/><Relationship Id="rId4" Type="http://schemas.openxmlformats.org/officeDocument/2006/relationships/image" Target="../media/image5.emf"/><Relationship Id="rId9" Type="http://schemas.openxmlformats.org/officeDocument/2006/relationships/hyperlink" Target="https://microsoft.github.io/sql-ml-tutorials"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s://github.com/GlobalAICommunity/Workshop-MLNet" TargetMode="External"/><Relationship Id="rId3" Type="http://schemas.openxmlformats.org/officeDocument/2006/relationships/oleObject" Target="../embeddings/oleObject24.bin"/><Relationship Id="rId7" Type="http://schemas.openxmlformats.org/officeDocument/2006/relationships/hyperlink" Target="https://github.com/GlobalAICommunity/Workshop-VisualInterfaceAutoMLWine" TargetMode="External"/><Relationship Id="rId12" Type="http://schemas.openxmlformats.org/officeDocument/2006/relationships/image" Target="../media/image10.wmf"/><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hyperlink" Target="https://github.com/GlobalAICommunity/Workshop-VisualInterfaceAzureMLSWine" TargetMode="External"/><Relationship Id="rId11" Type="http://schemas.openxmlformats.org/officeDocument/2006/relationships/oleObject" Target="../embeddings/oleObject20.bin"/><Relationship Id="rId5" Type="http://schemas.openxmlformats.org/officeDocument/2006/relationships/hyperlink" Target="https://github.com/GlobalAICommunity/Workshop-CustomVisionAITools" TargetMode="External"/><Relationship Id="rId10" Type="http://schemas.openxmlformats.org/officeDocument/2006/relationships/hyperlink" Target="https://github.com/cloudscaleml/workshop" TargetMode="External"/><Relationship Id="rId4" Type="http://schemas.openxmlformats.org/officeDocument/2006/relationships/image" Target="../media/image5.emf"/><Relationship Id="rId9" Type="http://schemas.openxmlformats.org/officeDocument/2006/relationships/hyperlink" Target="https://github.com/GlobalAICommunity/Workshop-AM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linkedin.com/in/hiramfleitas" TargetMode="External"/><Relationship Id="rId3" Type="http://schemas.openxmlformats.org/officeDocument/2006/relationships/hyperlink" Target="https://www.youracclaim.com/badges/2fd395ad-63be-4937-a260-d6d8867f308d/public_url" TargetMode="External"/><Relationship Id="rId7" Type="http://schemas.openxmlformats.org/officeDocument/2006/relationships/image" Target="../media/image26.png"/><Relationship Id="rId12" Type="http://schemas.openxmlformats.org/officeDocument/2006/relationships/hyperlink" Target="http://fleitasarts.com/" TargetMode="External"/><Relationship Id="rId2" Type="http://schemas.openxmlformats.org/officeDocument/2006/relationships/hyperlink" Target="https://bit.ly/gaib2019" TargetMode="External"/><Relationship Id="rId16"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hyperlink" Target="https://twitter.com/hiramfleitas" TargetMode="External"/><Relationship Id="rId15" Type="http://schemas.openxmlformats.org/officeDocument/2006/relationships/hyperlink" Target="https://forms.office.com/Pages/ResponsePage.aspx?id=bcvZI4Qy102Y5U9gRNed5YdNlt5s4VNLgzjrIALLcs9UODdNTlBWREo4SzVZVzlTN05CT0RTMDJMVi4u&amp;qrcode=true" TargetMode="External"/><Relationship Id="rId10" Type="http://schemas.openxmlformats.org/officeDocument/2006/relationships/hyperlink" Target="https://github.com/hfleitas" TargetMode="External"/><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hyperlink" Target="mailto:hiram@fleitasarts.com?subject=Power%20Platform%20-%20Game%20Change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4179"/>
            <a:ext cx="4572000" cy="1056315"/>
          </a:xfrm>
        </p:spPr>
        <p:txBody>
          <a:bodyPr/>
          <a:lstStyle/>
          <a:p>
            <a:r>
              <a:rPr lang="es-ES" dirty="0"/>
              <a:t>Fort Lauderdale, FL USA</a:t>
            </a:r>
            <a:br>
              <a:rPr lang="es-ES" dirty="0"/>
            </a:br>
            <a:r>
              <a:rPr lang="es-ES" dirty="0"/>
              <a:t>December 14,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34CEF-AED9-4405-AD0F-6AFE4900ED3C}"/>
              </a:ext>
            </a:extLst>
          </p:cNvPr>
          <p:cNvPicPr>
            <a:picLocks noChangeAspect="1"/>
          </p:cNvPicPr>
          <p:nvPr/>
        </p:nvPicPr>
        <p:blipFill rotWithShape="1">
          <a:blip r:embed="rId2"/>
          <a:srcRect b="32940"/>
          <a:stretch/>
        </p:blipFill>
        <p:spPr>
          <a:xfrm>
            <a:off x="0" y="739158"/>
            <a:ext cx="12192000" cy="3174967"/>
          </a:xfrm>
          <a:prstGeom prst="rect">
            <a:avLst/>
          </a:prstGeom>
        </p:spPr>
      </p:pic>
      <p:pic>
        <p:nvPicPr>
          <p:cNvPr id="3" name="Picture 2">
            <a:extLst>
              <a:ext uri="{FF2B5EF4-FFF2-40B4-BE49-F238E27FC236}">
                <a16:creationId xmlns:a16="http://schemas.microsoft.com/office/drawing/2014/main" id="{8983C366-9B71-46E6-8EFD-2F4613EFAEA0}"/>
              </a:ext>
            </a:extLst>
          </p:cNvPr>
          <p:cNvPicPr>
            <a:picLocks noChangeAspect="1"/>
          </p:cNvPicPr>
          <p:nvPr/>
        </p:nvPicPr>
        <p:blipFill rotWithShape="1">
          <a:blip r:embed="rId2"/>
          <a:srcRect t="65987"/>
          <a:stretch/>
        </p:blipFill>
        <p:spPr>
          <a:xfrm>
            <a:off x="0" y="4508517"/>
            <a:ext cx="12192000" cy="1610327"/>
          </a:xfrm>
          <a:prstGeom prst="rect">
            <a:avLst/>
          </a:prstGeom>
        </p:spPr>
      </p:pic>
    </p:spTree>
    <p:extLst>
      <p:ext uri="{BB962C8B-B14F-4D97-AF65-F5344CB8AC3E}">
        <p14:creationId xmlns:p14="http://schemas.microsoft.com/office/powerpoint/2010/main" val="3745168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36E8E-F4D8-4B03-88EF-BAEEE8AC3C89}"/>
              </a:ext>
            </a:extLst>
          </p:cNvPr>
          <p:cNvPicPr>
            <a:picLocks noChangeAspect="1"/>
          </p:cNvPicPr>
          <p:nvPr/>
        </p:nvPicPr>
        <p:blipFill>
          <a:blip r:embed="rId3"/>
          <a:stretch>
            <a:fillRect/>
          </a:stretch>
        </p:blipFill>
        <p:spPr>
          <a:xfrm>
            <a:off x="1798320" y="1209551"/>
            <a:ext cx="8229601" cy="4438899"/>
          </a:xfrm>
          <a:prstGeom prst="rect">
            <a:avLst/>
          </a:prstGeom>
        </p:spPr>
      </p:pic>
      <p:pic>
        <p:nvPicPr>
          <p:cNvPr id="7" name="Picture 6">
            <a:hlinkClick r:id="rId4"/>
            <a:extLst>
              <a:ext uri="{FF2B5EF4-FFF2-40B4-BE49-F238E27FC236}">
                <a16:creationId xmlns:a16="http://schemas.microsoft.com/office/drawing/2014/main" id="{34DD9519-3722-456F-9F99-2BA54CD5C8CA}"/>
              </a:ext>
            </a:extLst>
          </p:cNvPr>
          <p:cNvPicPr>
            <a:picLocks noChangeAspect="1"/>
          </p:cNvPicPr>
          <p:nvPr/>
        </p:nvPicPr>
        <p:blipFill>
          <a:blip r:embed="rId5"/>
          <a:stretch>
            <a:fillRect/>
          </a:stretch>
        </p:blipFill>
        <p:spPr>
          <a:xfrm>
            <a:off x="0" y="1097280"/>
            <a:ext cx="12192000" cy="4663440"/>
          </a:xfrm>
          <a:prstGeom prst="rect">
            <a:avLst/>
          </a:prstGeom>
        </p:spPr>
      </p:pic>
    </p:spTree>
    <p:extLst>
      <p:ext uri="{BB962C8B-B14F-4D97-AF65-F5344CB8AC3E}">
        <p14:creationId xmlns:p14="http://schemas.microsoft.com/office/powerpoint/2010/main" val="3576040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a:extLst>
              <a:ext uri="{FF2B5EF4-FFF2-40B4-BE49-F238E27FC236}">
                <a16:creationId xmlns:a16="http://schemas.microsoft.com/office/drawing/2014/main" id="{9988894F-DD32-4EB5-857D-13F18C7F97FC}"/>
              </a:ext>
            </a:extLst>
          </p:cNvPr>
          <p:cNvPicPr>
            <a:picLocks noChangeAspect="1"/>
          </p:cNvPicPr>
          <p:nvPr/>
        </p:nvPicPr>
        <p:blipFill>
          <a:blip r:embed="rId4"/>
          <a:stretch>
            <a:fillRect/>
          </a:stretch>
        </p:blipFill>
        <p:spPr>
          <a:xfrm>
            <a:off x="0" y="1083616"/>
            <a:ext cx="12192000" cy="4690769"/>
          </a:xfrm>
          <a:prstGeom prst="rect">
            <a:avLst/>
          </a:prstGeom>
        </p:spPr>
      </p:pic>
    </p:spTree>
    <p:extLst>
      <p:ext uri="{BB962C8B-B14F-4D97-AF65-F5344CB8AC3E}">
        <p14:creationId xmlns:p14="http://schemas.microsoft.com/office/powerpoint/2010/main" val="262560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77EB09-44A1-41D0-A199-EE34F8C206A2}"/>
              </a:ext>
            </a:extLst>
          </p:cNvPr>
          <p:cNvPicPr>
            <a:picLocks noChangeAspect="1"/>
          </p:cNvPicPr>
          <p:nvPr/>
        </p:nvPicPr>
        <p:blipFill rotWithShape="1">
          <a:blip r:embed="rId2"/>
          <a:srcRect l="531" t="943" b="428"/>
          <a:stretch/>
        </p:blipFill>
        <p:spPr>
          <a:xfrm>
            <a:off x="0" y="1410467"/>
            <a:ext cx="12192000" cy="4037067"/>
          </a:xfrm>
          <a:prstGeom prst="rect">
            <a:avLst/>
          </a:prstGeom>
        </p:spPr>
      </p:pic>
    </p:spTree>
    <p:extLst>
      <p:ext uri="{BB962C8B-B14F-4D97-AF65-F5344CB8AC3E}">
        <p14:creationId xmlns:p14="http://schemas.microsoft.com/office/powerpoint/2010/main" val="3687357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446D1-0E2B-4C62-BCC8-800160F13F3F}"/>
              </a:ext>
            </a:extLst>
          </p:cNvPr>
          <p:cNvPicPr>
            <a:picLocks noChangeAspect="1"/>
          </p:cNvPicPr>
          <p:nvPr/>
        </p:nvPicPr>
        <p:blipFill rotWithShape="1">
          <a:blip r:embed="rId2"/>
          <a:srcRect r="14859"/>
          <a:stretch/>
        </p:blipFill>
        <p:spPr>
          <a:xfrm>
            <a:off x="0" y="1"/>
            <a:ext cx="12192000" cy="1673273"/>
          </a:xfrm>
          <a:prstGeom prst="rect">
            <a:avLst/>
          </a:prstGeom>
        </p:spPr>
      </p:pic>
      <p:pic>
        <p:nvPicPr>
          <p:cNvPr id="5" name="Picture 4">
            <a:extLst>
              <a:ext uri="{FF2B5EF4-FFF2-40B4-BE49-F238E27FC236}">
                <a16:creationId xmlns:a16="http://schemas.microsoft.com/office/drawing/2014/main" id="{2675CDAC-2847-4E2C-A55C-6425AFC86391}"/>
              </a:ext>
            </a:extLst>
          </p:cNvPr>
          <p:cNvPicPr>
            <a:picLocks noChangeAspect="1"/>
          </p:cNvPicPr>
          <p:nvPr/>
        </p:nvPicPr>
        <p:blipFill rotWithShape="1">
          <a:blip r:embed="rId3"/>
          <a:srcRect r="10877" b="82838"/>
          <a:stretch/>
        </p:blipFill>
        <p:spPr>
          <a:xfrm>
            <a:off x="0" y="1665841"/>
            <a:ext cx="12192000" cy="1147848"/>
          </a:xfrm>
          <a:prstGeom prst="rect">
            <a:avLst/>
          </a:prstGeom>
        </p:spPr>
      </p:pic>
      <p:pic>
        <p:nvPicPr>
          <p:cNvPr id="9" name="Picture 8">
            <a:extLst>
              <a:ext uri="{FF2B5EF4-FFF2-40B4-BE49-F238E27FC236}">
                <a16:creationId xmlns:a16="http://schemas.microsoft.com/office/drawing/2014/main" id="{8F295E9C-48F4-40C2-B431-398AC62DAE95}"/>
              </a:ext>
            </a:extLst>
          </p:cNvPr>
          <p:cNvPicPr>
            <a:picLocks noChangeAspect="1"/>
          </p:cNvPicPr>
          <p:nvPr/>
        </p:nvPicPr>
        <p:blipFill rotWithShape="1">
          <a:blip r:embed="rId3"/>
          <a:srcRect t="38748" r="10877" b="49032"/>
          <a:stretch/>
        </p:blipFill>
        <p:spPr>
          <a:xfrm>
            <a:off x="0" y="3615599"/>
            <a:ext cx="12192000" cy="817320"/>
          </a:xfrm>
          <a:prstGeom prst="rect">
            <a:avLst/>
          </a:prstGeom>
        </p:spPr>
      </p:pic>
      <p:pic>
        <p:nvPicPr>
          <p:cNvPr id="10" name="Picture 9">
            <a:extLst>
              <a:ext uri="{FF2B5EF4-FFF2-40B4-BE49-F238E27FC236}">
                <a16:creationId xmlns:a16="http://schemas.microsoft.com/office/drawing/2014/main" id="{52737B69-0EEE-4F48-B70B-8F34A74B96B5}"/>
              </a:ext>
            </a:extLst>
          </p:cNvPr>
          <p:cNvPicPr>
            <a:picLocks noChangeAspect="1"/>
          </p:cNvPicPr>
          <p:nvPr/>
        </p:nvPicPr>
        <p:blipFill rotWithShape="1">
          <a:blip r:embed="rId3"/>
          <a:srcRect t="22120" r="10877" b="65794"/>
          <a:stretch/>
        </p:blipFill>
        <p:spPr>
          <a:xfrm>
            <a:off x="0" y="2813689"/>
            <a:ext cx="12192000" cy="808360"/>
          </a:xfrm>
          <a:prstGeom prst="rect">
            <a:avLst/>
          </a:prstGeom>
        </p:spPr>
      </p:pic>
      <p:pic>
        <p:nvPicPr>
          <p:cNvPr id="11" name="Picture 10">
            <a:extLst>
              <a:ext uri="{FF2B5EF4-FFF2-40B4-BE49-F238E27FC236}">
                <a16:creationId xmlns:a16="http://schemas.microsoft.com/office/drawing/2014/main" id="{DBDAAFC2-5FC0-4890-B14C-DCB4ADA63749}"/>
              </a:ext>
            </a:extLst>
          </p:cNvPr>
          <p:cNvPicPr>
            <a:picLocks noChangeAspect="1"/>
          </p:cNvPicPr>
          <p:nvPr/>
        </p:nvPicPr>
        <p:blipFill rotWithShape="1">
          <a:blip r:embed="rId3"/>
          <a:srcRect t="55262" r="10877" b="32652"/>
          <a:stretch/>
        </p:blipFill>
        <p:spPr>
          <a:xfrm>
            <a:off x="0" y="4432919"/>
            <a:ext cx="12192000" cy="808360"/>
          </a:xfrm>
          <a:prstGeom prst="rect">
            <a:avLst/>
          </a:prstGeom>
        </p:spPr>
      </p:pic>
      <p:pic>
        <p:nvPicPr>
          <p:cNvPr id="12" name="Picture 11">
            <a:extLst>
              <a:ext uri="{FF2B5EF4-FFF2-40B4-BE49-F238E27FC236}">
                <a16:creationId xmlns:a16="http://schemas.microsoft.com/office/drawing/2014/main" id="{C1B04C51-08DD-417B-A704-27B810128736}"/>
              </a:ext>
            </a:extLst>
          </p:cNvPr>
          <p:cNvPicPr>
            <a:picLocks noChangeAspect="1"/>
          </p:cNvPicPr>
          <p:nvPr/>
        </p:nvPicPr>
        <p:blipFill rotWithShape="1">
          <a:blip r:embed="rId3"/>
          <a:srcRect t="71795" r="10877" b="16119"/>
          <a:stretch/>
        </p:blipFill>
        <p:spPr>
          <a:xfrm>
            <a:off x="0" y="5241280"/>
            <a:ext cx="12192000" cy="808360"/>
          </a:xfrm>
          <a:prstGeom prst="rect">
            <a:avLst/>
          </a:prstGeom>
        </p:spPr>
      </p:pic>
      <p:pic>
        <p:nvPicPr>
          <p:cNvPr id="13" name="Picture 12">
            <a:extLst>
              <a:ext uri="{FF2B5EF4-FFF2-40B4-BE49-F238E27FC236}">
                <a16:creationId xmlns:a16="http://schemas.microsoft.com/office/drawing/2014/main" id="{63E4B1A3-0F56-47F6-91C2-BE7A81B4D675}"/>
              </a:ext>
            </a:extLst>
          </p:cNvPr>
          <p:cNvPicPr>
            <a:picLocks noChangeAspect="1"/>
          </p:cNvPicPr>
          <p:nvPr/>
        </p:nvPicPr>
        <p:blipFill rotWithShape="1">
          <a:blip r:embed="rId3"/>
          <a:srcRect t="87914" r="10877"/>
          <a:stretch/>
        </p:blipFill>
        <p:spPr>
          <a:xfrm>
            <a:off x="0" y="6049640"/>
            <a:ext cx="12192000" cy="808360"/>
          </a:xfrm>
          <a:prstGeom prst="rect">
            <a:avLst/>
          </a:prstGeom>
        </p:spPr>
      </p:pic>
      <p:sp>
        <p:nvSpPr>
          <p:cNvPr id="14" name="Rectangle 13">
            <a:extLst>
              <a:ext uri="{FF2B5EF4-FFF2-40B4-BE49-F238E27FC236}">
                <a16:creationId xmlns:a16="http://schemas.microsoft.com/office/drawing/2014/main" id="{D9419D0A-5546-40E0-9FC9-8AEF5BCCCF23}"/>
              </a:ext>
            </a:extLst>
          </p:cNvPr>
          <p:cNvSpPr/>
          <p:nvPr/>
        </p:nvSpPr>
        <p:spPr>
          <a:xfrm>
            <a:off x="139223" y="1596651"/>
            <a:ext cx="2270285" cy="3531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F73873CC-F3A9-40F9-AA79-29B15841AF79}"/>
              </a:ext>
            </a:extLst>
          </p:cNvPr>
          <p:cNvSpPr/>
          <p:nvPr/>
        </p:nvSpPr>
        <p:spPr>
          <a:xfrm>
            <a:off x="3352493" y="6134099"/>
            <a:ext cx="594032" cy="6889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3373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 </a:t>
            </a:r>
            <a:r>
              <a:rPr lang="es-ES" dirty="0" err="1"/>
              <a:t>Two</a:t>
            </a:r>
            <a:endParaRPr lang="es-ES" dirty="0"/>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421082" y="4018095"/>
            <a:ext cx="7349836" cy="1292662"/>
          </a:xfrm>
        </p:spPr>
        <p:txBody>
          <a:bodyPr/>
          <a:lstStyle/>
          <a:p>
            <a:pPr marL="342900" indent="-342900">
              <a:buFont typeface="Arial" panose="020B0604020202020204" pitchFamily="34" charset="0"/>
              <a:buChar char="•"/>
            </a:pPr>
            <a:r>
              <a:rPr lang="en-US" sz="2800" dirty="0"/>
              <a:t>Requirements.txt</a:t>
            </a:r>
          </a:p>
          <a:p>
            <a:pPr marL="342900" indent="-342900">
              <a:buFont typeface="Arial" panose="020B0604020202020204" pitchFamily="34" charset="0"/>
              <a:buChar char="•"/>
            </a:pPr>
            <a:r>
              <a:rPr lang="en-US" sz="2800" dirty="0"/>
              <a:t>Common Vulnerabilities</a:t>
            </a:r>
          </a:p>
          <a:p>
            <a:pPr marL="342900" indent="-342900">
              <a:buFont typeface="Arial" panose="020B0604020202020204" pitchFamily="34" charset="0"/>
              <a:buChar char="•"/>
            </a:pPr>
            <a:r>
              <a:rPr lang="en-US" sz="2800" dirty="0"/>
              <a:t>Python Profiling</a:t>
            </a:r>
          </a:p>
        </p:txBody>
      </p:sp>
    </p:spTree>
    <p:extLst>
      <p:ext uri="{BB962C8B-B14F-4D97-AF65-F5344CB8AC3E}">
        <p14:creationId xmlns:p14="http://schemas.microsoft.com/office/powerpoint/2010/main" val="2971779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F2DF8-8D24-4A57-B946-2C329ED9CF78}"/>
              </a:ext>
            </a:extLst>
          </p:cNvPr>
          <p:cNvPicPr>
            <a:picLocks noChangeAspect="1"/>
          </p:cNvPicPr>
          <p:nvPr/>
        </p:nvPicPr>
        <p:blipFill rotWithShape="1">
          <a:blip r:embed="rId3"/>
          <a:srcRect l="130" r="138"/>
          <a:stretch/>
        </p:blipFill>
        <p:spPr>
          <a:xfrm>
            <a:off x="0" y="960871"/>
            <a:ext cx="12192000" cy="4936259"/>
          </a:xfrm>
          <a:prstGeom prst="rect">
            <a:avLst/>
          </a:prstGeom>
        </p:spPr>
      </p:pic>
      <p:sp>
        <p:nvSpPr>
          <p:cNvPr id="8" name="Rectangle 7">
            <a:extLst>
              <a:ext uri="{FF2B5EF4-FFF2-40B4-BE49-F238E27FC236}">
                <a16:creationId xmlns:a16="http://schemas.microsoft.com/office/drawing/2014/main" id="{208E0D60-9277-4CD6-8080-D6ABF884CE6D}"/>
              </a:ext>
            </a:extLst>
          </p:cNvPr>
          <p:cNvSpPr/>
          <p:nvPr/>
        </p:nvSpPr>
        <p:spPr>
          <a:xfrm>
            <a:off x="8785383" y="4003040"/>
            <a:ext cx="2270285" cy="2438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 name="Picture 1">
            <a:extLst>
              <a:ext uri="{FF2B5EF4-FFF2-40B4-BE49-F238E27FC236}">
                <a16:creationId xmlns:a16="http://schemas.microsoft.com/office/drawing/2014/main" id="{997B1E0F-C921-41F8-B37F-20892E41ECE0}"/>
              </a:ext>
            </a:extLst>
          </p:cNvPr>
          <p:cNvPicPr>
            <a:picLocks noChangeAspect="1"/>
          </p:cNvPicPr>
          <p:nvPr/>
        </p:nvPicPr>
        <p:blipFill>
          <a:blip r:embed="rId4"/>
          <a:stretch>
            <a:fillRect/>
          </a:stretch>
        </p:blipFill>
        <p:spPr>
          <a:xfrm>
            <a:off x="364055" y="2051050"/>
            <a:ext cx="2509319" cy="3489325"/>
          </a:xfrm>
          <a:prstGeom prst="rect">
            <a:avLst/>
          </a:prstGeom>
        </p:spPr>
      </p:pic>
    </p:spTree>
    <p:extLst>
      <p:ext uri="{BB962C8B-B14F-4D97-AF65-F5344CB8AC3E}">
        <p14:creationId xmlns:p14="http://schemas.microsoft.com/office/powerpoint/2010/main" val="186621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CF993F-E30B-4630-8AEB-95354877A17F}"/>
              </a:ext>
            </a:extLst>
          </p:cNvPr>
          <p:cNvPicPr>
            <a:picLocks noChangeAspect="1"/>
          </p:cNvPicPr>
          <p:nvPr/>
        </p:nvPicPr>
        <p:blipFill rotWithShape="1">
          <a:blip r:embed="rId3"/>
          <a:srcRect b="27209"/>
          <a:stretch/>
        </p:blipFill>
        <p:spPr>
          <a:xfrm>
            <a:off x="0" y="-30187"/>
            <a:ext cx="12192000" cy="6888187"/>
          </a:xfrm>
          <a:prstGeom prst="rect">
            <a:avLst/>
          </a:prstGeom>
        </p:spPr>
      </p:pic>
    </p:spTree>
    <p:extLst>
      <p:ext uri="{BB962C8B-B14F-4D97-AF65-F5344CB8AC3E}">
        <p14:creationId xmlns:p14="http://schemas.microsoft.com/office/powerpoint/2010/main" val="388397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0F8FB-21CD-41F4-AA0C-ACC187611A62}"/>
              </a:ext>
            </a:extLst>
          </p:cNvPr>
          <p:cNvPicPr>
            <a:picLocks noChangeAspect="1"/>
          </p:cNvPicPr>
          <p:nvPr/>
        </p:nvPicPr>
        <p:blipFill rotWithShape="1">
          <a:blip r:embed="rId3"/>
          <a:srcRect b="19944"/>
          <a:stretch/>
        </p:blipFill>
        <p:spPr>
          <a:xfrm>
            <a:off x="0" y="0"/>
            <a:ext cx="12206957" cy="6858000"/>
          </a:xfrm>
          <a:prstGeom prst="rect">
            <a:avLst/>
          </a:prstGeom>
        </p:spPr>
      </p:pic>
    </p:spTree>
    <p:extLst>
      <p:ext uri="{BB962C8B-B14F-4D97-AF65-F5344CB8AC3E}">
        <p14:creationId xmlns:p14="http://schemas.microsoft.com/office/powerpoint/2010/main" val="1266967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61B4DE-C207-44E7-BFB5-FC8AE3429C4F}"/>
              </a:ext>
            </a:extLst>
          </p:cNvPr>
          <p:cNvPicPr>
            <a:picLocks noChangeAspect="1"/>
          </p:cNvPicPr>
          <p:nvPr/>
        </p:nvPicPr>
        <p:blipFill>
          <a:blip r:embed="rId3"/>
          <a:stretch>
            <a:fillRect/>
          </a:stretch>
        </p:blipFill>
        <p:spPr>
          <a:xfrm>
            <a:off x="0" y="1397232"/>
            <a:ext cx="12192000" cy="5460768"/>
          </a:xfrm>
          <a:prstGeom prst="rect">
            <a:avLst/>
          </a:prstGeom>
        </p:spPr>
      </p:pic>
      <p:sp>
        <p:nvSpPr>
          <p:cNvPr id="8" name="Rectangle 7">
            <a:extLst>
              <a:ext uri="{FF2B5EF4-FFF2-40B4-BE49-F238E27FC236}">
                <a16:creationId xmlns:a16="http://schemas.microsoft.com/office/drawing/2014/main" id="{208E0D60-9277-4CD6-8080-D6ABF884CE6D}"/>
              </a:ext>
            </a:extLst>
          </p:cNvPr>
          <p:cNvSpPr/>
          <p:nvPr/>
        </p:nvSpPr>
        <p:spPr>
          <a:xfrm>
            <a:off x="11131552" y="2663941"/>
            <a:ext cx="714373" cy="406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a:extLst>
              <a:ext uri="{FF2B5EF4-FFF2-40B4-BE49-F238E27FC236}">
                <a16:creationId xmlns:a16="http://schemas.microsoft.com/office/drawing/2014/main" id="{FCE5C037-658C-4299-802E-25F582D64D2D}"/>
              </a:ext>
            </a:extLst>
          </p:cNvPr>
          <p:cNvSpPr/>
          <p:nvPr/>
        </p:nvSpPr>
        <p:spPr>
          <a:xfrm>
            <a:off x="2144671" y="126326"/>
            <a:ext cx="7902659" cy="1144737"/>
          </a:xfrm>
          <a:prstGeom prst="rect">
            <a:avLst/>
          </a:prstGeom>
        </p:spPr>
        <p:txBody>
          <a:bodyPr wrap="square">
            <a:spAutoFit/>
          </a:bodyPr>
          <a:lstStyle/>
          <a:p>
            <a:pPr marL="6351"/>
            <a:r>
              <a:rPr lang="en-US" sz="2133" dirty="0">
                <a:cs typeface="Consolas" panose="020B0609020204030204" pitchFamily="49" charset="0"/>
              </a:rPr>
              <a:t>Admin </a:t>
            </a:r>
            <a:r>
              <a:rPr lang="en-US" sz="2133" dirty="0" err="1">
                <a:cs typeface="Consolas" panose="020B0609020204030204" pitchFamily="49" charset="0"/>
              </a:rPr>
              <a:t>cmd</a:t>
            </a:r>
            <a:r>
              <a:rPr lang="en-US" sz="2133" dirty="0">
                <a:cs typeface="Consolas" panose="020B0609020204030204" pitchFamily="49" charset="0"/>
              </a:rPr>
              <a:t> or PowerShell:</a:t>
            </a:r>
          </a:p>
          <a:p>
            <a:pPr marL="6351"/>
            <a:r>
              <a:rPr lang="en-US" sz="2353" dirty="0">
                <a:latin typeface="Consolas" panose="020B0609020204030204" pitchFamily="49" charset="0"/>
                <a:cs typeface="Consolas" panose="020B0609020204030204" pitchFamily="49" charset="0"/>
              </a:rPr>
              <a:t>python.exe -m pip install -U </a:t>
            </a:r>
            <a:r>
              <a:rPr lang="en-US" sz="2353" dirty="0" err="1">
                <a:latin typeface="Consolas" panose="020B0609020204030204" pitchFamily="49" charset="0"/>
                <a:cs typeface="Consolas" panose="020B0609020204030204" pitchFamily="49" charset="0"/>
              </a:rPr>
              <a:t>pkgname</a:t>
            </a:r>
            <a:r>
              <a:rPr lang="en-US" sz="2353" dirty="0">
                <a:latin typeface="Consolas" panose="020B0609020204030204" pitchFamily="49" charset="0"/>
                <a:cs typeface="Consolas" panose="020B0609020204030204" pitchFamily="49" charset="0"/>
              </a:rPr>
              <a:t>==</a:t>
            </a:r>
            <a:r>
              <a:rPr lang="en-US" sz="2353" dirty="0" err="1">
                <a:latin typeface="Consolas" panose="020B0609020204030204" pitchFamily="49" charset="0"/>
                <a:cs typeface="Consolas" panose="020B0609020204030204" pitchFamily="49" charset="0"/>
              </a:rPr>
              <a:t>x.y.z</a:t>
            </a:r>
            <a:endParaRPr lang="en-US" sz="2353" dirty="0">
              <a:latin typeface="Consolas" panose="020B0609020204030204" pitchFamily="49" charset="0"/>
              <a:cs typeface="Consolas" panose="020B0609020204030204" pitchFamily="49" charset="0"/>
            </a:endParaRPr>
          </a:p>
          <a:p>
            <a:pPr marL="6351"/>
            <a:r>
              <a:rPr lang="en-US" sz="2353" dirty="0">
                <a:latin typeface="Consolas" panose="020B0609020204030204" pitchFamily="49" charset="0"/>
                <a:cs typeface="Consolas" panose="020B0609020204030204" pitchFamily="49" charset="0"/>
              </a:rPr>
              <a:t>python.exe -m pip list</a:t>
            </a:r>
          </a:p>
        </p:txBody>
      </p:sp>
      <p:pic>
        <p:nvPicPr>
          <p:cNvPr id="5" name="Picture 4">
            <a:extLst>
              <a:ext uri="{FF2B5EF4-FFF2-40B4-BE49-F238E27FC236}">
                <a16:creationId xmlns:a16="http://schemas.microsoft.com/office/drawing/2014/main" id="{C782FDF7-303A-4271-9501-9BD9D4A2979F}"/>
              </a:ext>
            </a:extLst>
          </p:cNvPr>
          <p:cNvPicPr>
            <a:picLocks noChangeAspect="1"/>
          </p:cNvPicPr>
          <p:nvPr/>
        </p:nvPicPr>
        <p:blipFill>
          <a:blip r:embed="rId4"/>
          <a:stretch>
            <a:fillRect/>
          </a:stretch>
        </p:blipFill>
        <p:spPr>
          <a:xfrm>
            <a:off x="72351" y="1962151"/>
            <a:ext cx="3191355" cy="4391024"/>
          </a:xfrm>
          <a:prstGeom prst="rect">
            <a:avLst/>
          </a:prstGeom>
        </p:spPr>
      </p:pic>
      <p:pic>
        <p:nvPicPr>
          <p:cNvPr id="3" name="Picture 2">
            <a:extLst>
              <a:ext uri="{FF2B5EF4-FFF2-40B4-BE49-F238E27FC236}">
                <a16:creationId xmlns:a16="http://schemas.microsoft.com/office/drawing/2014/main" id="{1DDDB2E2-5F46-483C-870D-8AF24F93F577}"/>
              </a:ext>
            </a:extLst>
          </p:cNvPr>
          <p:cNvPicPr>
            <a:picLocks noChangeAspect="1"/>
          </p:cNvPicPr>
          <p:nvPr/>
        </p:nvPicPr>
        <p:blipFill rotWithShape="1">
          <a:blip r:embed="rId5"/>
          <a:srcRect r="1010"/>
          <a:stretch/>
        </p:blipFill>
        <p:spPr>
          <a:xfrm>
            <a:off x="6361165" y="3257911"/>
            <a:ext cx="3942379" cy="3473764"/>
          </a:xfrm>
          <a:prstGeom prst="rect">
            <a:avLst/>
          </a:prstGeom>
        </p:spPr>
      </p:pic>
    </p:spTree>
    <p:extLst>
      <p:ext uri="{BB962C8B-B14F-4D97-AF65-F5344CB8AC3E}">
        <p14:creationId xmlns:p14="http://schemas.microsoft.com/office/powerpoint/2010/main" val="32026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84200" y="2367724"/>
            <a:ext cx="5510213" cy="1107996"/>
          </a:xfrm>
        </p:spPr>
        <p:txBody>
          <a:bodyPr/>
          <a:lstStyle/>
          <a:p>
            <a:r>
              <a:rPr lang="en-US" dirty="0"/>
              <a:t>Sentiment</a:t>
            </a:r>
            <a:r>
              <a:rPr lang="es-ES" dirty="0"/>
              <a:t> Prediction</a:t>
            </a:r>
            <a:br>
              <a:rPr lang="es-ES" dirty="0"/>
            </a:br>
            <a:r>
              <a:rPr lang="es-ES" dirty="0"/>
              <a:t>Real-time in SQL Server</a:t>
            </a:r>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p:txBody>
          <a:bodyPr/>
          <a:lstStyle/>
          <a:p>
            <a:r>
              <a:rPr lang="es-ES" dirty="0"/>
              <a:t>Hiram Fleitas</a:t>
            </a:r>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6597944" y="2320226"/>
            <a:ext cx="4714906" cy="492443"/>
          </a:xfrm>
        </p:spPr>
        <p:txBody>
          <a:bodyPr/>
          <a:lstStyle/>
          <a:p>
            <a:r>
              <a:rPr lang="es-ES" dirty="0"/>
              <a:t>Fort Lauderdale, FL USA</a:t>
            </a:r>
          </a:p>
        </p:txBody>
      </p:sp>
      <p:pic>
        <p:nvPicPr>
          <p:cNvPr id="12" name="Picture 8" descr="Microsoft Certified: Azure AI Engineer Associate">
            <a:hlinkClick r:id="rId2"/>
            <a:extLst>
              <a:ext uri="{FF2B5EF4-FFF2-40B4-BE49-F238E27FC236}">
                <a16:creationId xmlns:a16="http://schemas.microsoft.com/office/drawing/2014/main" id="{A871F4CF-9001-460D-A908-BEFC4C30AC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250" y="4876101"/>
            <a:ext cx="933031" cy="9330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9">
            <a:hlinkClick r:id="rId4"/>
            <a:extLst>
              <a:ext uri="{FF2B5EF4-FFF2-40B4-BE49-F238E27FC236}">
                <a16:creationId xmlns:a16="http://schemas.microsoft.com/office/drawing/2014/main" id="{54F00C8F-6797-4248-AA67-B1D20DCEC60B}"/>
              </a:ext>
            </a:extLst>
          </p:cNvPr>
          <p:cNvSpPr txBox="1">
            <a:spLocks/>
          </p:cNvSpPr>
          <p:nvPr/>
        </p:nvSpPr>
        <p:spPr>
          <a:xfrm>
            <a:off x="3308945" y="3962400"/>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14" name="Picture 2" descr="Image result for twitter logo">
            <a:hlinkClick r:id="rId4"/>
            <a:extLst>
              <a:ext uri="{FF2B5EF4-FFF2-40B4-BE49-F238E27FC236}">
                <a16:creationId xmlns:a16="http://schemas.microsoft.com/office/drawing/2014/main" id="{DE6CD093-0B32-4FB3-819F-4661336879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948" y="396240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linkedin logo">
            <a:extLst>
              <a:ext uri="{FF2B5EF4-FFF2-40B4-BE49-F238E27FC236}">
                <a16:creationId xmlns:a16="http://schemas.microsoft.com/office/drawing/2014/main" id="{9E179EC4-348F-4D6F-B2F3-B68D74F651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6830" y="5968354"/>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A05FEE6C-7334-479A-BC42-F292E2EE01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9974" y="5464557"/>
            <a:ext cx="306362" cy="306362"/>
          </a:xfrm>
          <a:prstGeom prst="rect">
            <a:avLst/>
          </a:prstGeom>
        </p:spPr>
      </p:pic>
      <p:pic>
        <p:nvPicPr>
          <p:cNvPr id="17" name="Picture 14" descr="Image result for wordpress logo">
            <a:extLst>
              <a:ext uri="{FF2B5EF4-FFF2-40B4-BE49-F238E27FC236}">
                <a16:creationId xmlns:a16="http://schemas.microsoft.com/office/drawing/2014/main" id="{49A10249-87B9-4E69-970D-1910A3A588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6849" y="4979849"/>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9">
            <a:hlinkClick r:id="rId9"/>
            <a:extLst>
              <a:ext uri="{FF2B5EF4-FFF2-40B4-BE49-F238E27FC236}">
                <a16:creationId xmlns:a16="http://schemas.microsoft.com/office/drawing/2014/main" id="{369C3668-929A-4F86-928D-049296365ED3}"/>
              </a:ext>
            </a:extLst>
          </p:cNvPr>
          <p:cNvSpPr txBox="1">
            <a:spLocks/>
          </p:cNvSpPr>
          <p:nvPr/>
        </p:nvSpPr>
        <p:spPr>
          <a:xfrm>
            <a:off x="3306849" y="5464558"/>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19" name="Picture 16" descr="Image result for outlook email logo black">
            <a:extLst>
              <a:ext uri="{FF2B5EF4-FFF2-40B4-BE49-F238E27FC236}">
                <a16:creationId xmlns:a16="http://schemas.microsoft.com/office/drawing/2014/main" id="{76C090ED-D130-4D91-8C31-04581B2B58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08946" y="4471125"/>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9">
            <a:hlinkClick r:id="rId11"/>
            <a:extLst>
              <a:ext uri="{FF2B5EF4-FFF2-40B4-BE49-F238E27FC236}">
                <a16:creationId xmlns:a16="http://schemas.microsoft.com/office/drawing/2014/main" id="{F69E4A7D-A500-425F-A9FE-43BA9D4D5880}"/>
              </a:ext>
            </a:extLst>
          </p:cNvPr>
          <p:cNvSpPr txBox="1">
            <a:spLocks/>
          </p:cNvSpPr>
          <p:nvPr/>
        </p:nvSpPr>
        <p:spPr>
          <a:xfrm>
            <a:off x="3306850" y="4975861"/>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21" name="Text Placeholder 9">
            <a:hlinkClick r:id="rId12"/>
            <a:extLst>
              <a:ext uri="{FF2B5EF4-FFF2-40B4-BE49-F238E27FC236}">
                <a16:creationId xmlns:a16="http://schemas.microsoft.com/office/drawing/2014/main" id="{BCDEB773-7C72-4D1E-8A15-7A458D59D545}"/>
              </a:ext>
            </a:extLst>
          </p:cNvPr>
          <p:cNvSpPr txBox="1">
            <a:spLocks/>
          </p:cNvSpPr>
          <p:nvPr/>
        </p:nvSpPr>
        <p:spPr>
          <a:xfrm>
            <a:off x="3319974" y="5968725"/>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22" name="Text Placeholder 9">
            <a:hlinkClick r:id="rId13"/>
            <a:extLst>
              <a:ext uri="{FF2B5EF4-FFF2-40B4-BE49-F238E27FC236}">
                <a16:creationId xmlns:a16="http://schemas.microsoft.com/office/drawing/2014/main" id="{7D96C352-588A-4DCA-924A-CE17A8251271}"/>
              </a:ext>
            </a:extLst>
          </p:cNvPr>
          <p:cNvSpPr txBox="1">
            <a:spLocks/>
          </p:cNvSpPr>
          <p:nvPr/>
        </p:nvSpPr>
        <p:spPr>
          <a:xfrm>
            <a:off x="3308945" y="4469458"/>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3" name="Marcador de texto 8">
            <a:extLst>
              <a:ext uri="{FF2B5EF4-FFF2-40B4-BE49-F238E27FC236}">
                <a16:creationId xmlns:a16="http://schemas.microsoft.com/office/drawing/2014/main" id="{60AEC6A6-42C2-4F00-80B9-3E0B7196ED61}"/>
              </a:ext>
            </a:extLst>
          </p:cNvPr>
          <p:cNvSpPr>
            <a:spLocks noGrp="1"/>
          </p:cNvSpPr>
          <p:nvPr>
            <p:ph type="body" sz="quarter" idx="15"/>
          </p:nvPr>
        </p:nvSpPr>
        <p:spPr>
          <a:xfrm>
            <a:off x="584196" y="4286058"/>
            <a:ext cx="5510213" cy="246221"/>
          </a:xfrm>
        </p:spPr>
        <p:txBody>
          <a:bodyPr/>
          <a:lstStyle/>
          <a:p>
            <a:r>
              <a:rPr lang="es-ES" dirty="0">
                <a:solidFill>
                  <a:schemeClr val="tx1"/>
                </a:solidFill>
                <a:hlinkClick r:id="rId14">
                  <a:extLst>
                    <a:ext uri="{A12FA001-AC4F-418D-AE19-62706E023703}">
                      <ahyp:hlinkClr xmlns:ahyp="http://schemas.microsoft.com/office/drawing/2018/hyperlinkcolor" val="tx"/>
                    </a:ext>
                  </a:extLst>
                </a:hlinkClick>
              </a:rPr>
              <a:t>bit.ly/gaib2019</a:t>
            </a:r>
            <a:endParaRPr lang="es-ES" dirty="0">
              <a:solidFill>
                <a:schemeClr val="tx1"/>
              </a:solidFill>
            </a:endParaRPr>
          </a:p>
        </p:txBody>
      </p:sp>
    </p:spTree>
    <p:extLst>
      <p:ext uri="{BB962C8B-B14F-4D97-AF65-F5344CB8AC3E}">
        <p14:creationId xmlns:p14="http://schemas.microsoft.com/office/powerpoint/2010/main" val="12448293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C78CF2-755A-4E74-BAA5-A1579BF82D67}"/>
              </a:ext>
            </a:extLst>
          </p:cNvPr>
          <p:cNvPicPr>
            <a:picLocks noChangeAspect="1"/>
          </p:cNvPicPr>
          <p:nvPr/>
        </p:nvPicPr>
        <p:blipFill rotWithShape="1">
          <a:blip r:embed="rId3"/>
          <a:srcRect l="5206" t="65555" r="7327" b="17482"/>
          <a:stretch/>
        </p:blipFill>
        <p:spPr>
          <a:xfrm>
            <a:off x="6181822" y="778348"/>
            <a:ext cx="5207452" cy="1698704"/>
          </a:xfrm>
          <a:prstGeom prst="rect">
            <a:avLst/>
          </a:prstGeom>
        </p:spPr>
      </p:pic>
      <p:sp>
        <p:nvSpPr>
          <p:cNvPr id="8" name="Title 2">
            <a:extLst>
              <a:ext uri="{FF2B5EF4-FFF2-40B4-BE49-F238E27FC236}">
                <a16:creationId xmlns:a16="http://schemas.microsoft.com/office/drawing/2014/main" id="{2DA29B6B-6EF2-4B4A-970C-D508F5A5B660}"/>
              </a:ext>
            </a:extLst>
          </p:cNvPr>
          <p:cNvSpPr>
            <a:spLocks noGrp="1"/>
          </p:cNvSpPr>
          <p:nvPr>
            <p:ph type="title"/>
          </p:nvPr>
        </p:nvSpPr>
        <p:spPr>
          <a:xfrm>
            <a:off x="416993" y="583916"/>
            <a:ext cx="11308283" cy="553998"/>
          </a:xfrm>
        </p:spPr>
        <p:txBody>
          <a:bodyPr/>
          <a:lstStyle/>
          <a:p>
            <a:r>
              <a:rPr lang="en-US" dirty="0">
                <a:latin typeface="Segoe UI Semibold" panose="020B0702040204020203" pitchFamily="34" charset="0"/>
                <a:cs typeface="Segoe UI Semibold" panose="020B0702040204020203" pitchFamily="34" charset="0"/>
              </a:rPr>
              <a:t>Details</a:t>
            </a:r>
          </a:p>
        </p:txBody>
      </p:sp>
      <p:pic>
        <p:nvPicPr>
          <p:cNvPr id="6" name="Picture 5">
            <a:extLst>
              <a:ext uri="{FF2B5EF4-FFF2-40B4-BE49-F238E27FC236}">
                <a16:creationId xmlns:a16="http://schemas.microsoft.com/office/drawing/2014/main" id="{D13C6EDB-4FDA-4084-BAC1-19434C76B301}"/>
              </a:ext>
            </a:extLst>
          </p:cNvPr>
          <p:cNvPicPr>
            <a:picLocks noChangeAspect="1"/>
          </p:cNvPicPr>
          <p:nvPr/>
        </p:nvPicPr>
        <p:blipFill>
          <a:blip r:embed="rId4"/>
          <a:stretch>
            <a:fillRect/>
          </a:stretch>
        </p:blipFill>
        <p:spPr>
          <a:xfrm>
            <a:off x="466725" y="3477343"/>
            <a:ext cx="5532521" cy="2766261"/>
          </a:xfrm>
          <a:prstGeom prst="rect">
            <a:avLst/>
          </a:prstGeom>
        </p:spPr>
      </p:pic>
      <p:pic>
        <p:nvPicPr>
          <p:cNvPr id="9" name="Picture 8">
            <a:extLst>
              <a:ext uri="{FF2B5EF4-FFF2-40B4-BE49-F238E27FC236}">
                <a16:creationId xmlns:a16="http://schemas.microsoft.com/office/drawing/2014/main" id="{D2FAB07A-7A99-4DA6-BEF2-3AC335AA29A3}"/>
              </a:ext>
            </a:extLst>
          </p:cNvPr>
          <p:cNvPicPr>
            <a:picLocks noChangeAspect="1"/>
          </p:cNvPicPr>
          <p:nvPr/>
        </p:nvPicPr>
        <p:blipFill rotWithShape="1">
          <a:blip r:embed="rId5"/>
          <a:srcRect l="5235" t="67269" r="7098" b="13194"/>
          <a:stretch/>
        </p:blipFill>
        <p:spPr>
          <a:xfrm>
            <a:off x="6181822" y="4317608"/>
            <a:ext cx="5219313" cy="1956477"/>
          </a:xfrm>
          <a:prstGeom prst="rect">
            <a:avLst/>
          </a:prstGeom>
        </p:spPr>
      </p:pic>
      <p:pic>
        <p:nvPicPr>
          <p:cNvPr id="10" name="Picture 9">
            <a:extLst>
              <a:ext uri="{FF2B5EF4-FFF2-40B4-BE49-F238E27FC236}">
                <a16:creationId xmlns:a16="http://schemas.microsoft.com/office/drawing/2014/main" id="{AF548BA0-CC9C-4B31-8176-C7673451E90D}"/>
              </a:ext>
            </a:extLst>
          </p:cNvPr>
          <p:cNvPicPr>
            <a:picLocks noChangeAspect="1"/>
          </p:cNvPicPr>
          <p:nvPr/>
        </p:nvPicPr>
        <p:blipFill rotWithShape="1">
          <a:blip r:embed="rId6"/>
          <a:srcRect l="5283" t="67639" r="7554" b="15744"/>
          <a:stretch/>
        </p:blipFill>
        <p:spPr>
          <a:xfrm>
            <a:off x="6181824" y="2564717"/>
            <a:ext cx="5193067" cy="1665228"/>
          </a:xfrm>
          <a:prstGeom prst="rect">
            <a:avLst/>
          </a:prstGeom>
        </p:spPr>
      </p:pic>
    </p:spTree>
    <p:extLst>
      <p:ext uri="{BB962C8B-B14F-4D97-AF65-F5344CB8AC3E}">
        <p14:creationId xmlns:p14="http://schemas.microsoft.com/office/powerpoint/2010/main" val="201924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330770-D524-4AA0-BCE0-17C360CBA705}"/>
              </a:ext>
            </a:extLst>
          </p:cNvPr>
          <p:cNvPicPr>
            <a:picLocks noChangeAspect="1"/>
          </p:cNvPicPr>
          <p:nvPr/>
        </p:nvPicPr>
        <p:blipFill rotWithShape="1">
          <a:blip r:embed="rId2"/>
          <a:srcRect r="23846" b="32375"/>
          <a:stretch/>
        </p:blipFill>
        <p:spPr>
          <a:xfrm>
            <a:off x="0" y="881"/>
            <a:ext cx="12192000" cy="6088412"/>
          </a:xfrm>
          <a:prstGeom prst="rect">
            <a:avLst/>
          </a:prstGeom>
        </p:spPr>
      </p:pic>
      <p:pic>
        <p:nvPicPr>
          <p:cNvPr id="2" name="Picture 1">
            <a:extLst>
              <a:ext uri="{FF2B5EF4-FFF2-40B4-BE49-F238E27FC236}">
                <a16:creationId xmlns:a16="http://schemas.microsoft.com/office/drawing/2014/main" id="{9C55D919-4A5E-44C1-8060-8EC26D8D4A5D}"/>
              </a:ext>
            </a:extLst>
          </p:cNvPr>
          <p:cNvPicPr>
            <a:picLocks noChangeAspect="1"/>
          </p:cNvPicPr>
          <p:nvPr/>
        </p:nvPicPr>
        <p:blipFill rotWithShape="1">
          <a:blip r:embed="rId3"/>
          <a:srcRect r="5811" b="3375"/>
          <a:stretch/>
        </p:blipFill>
        <p:spPr>
          <a:xfrm>
            <a:off x="4438615" y="281119"/>
            <a:ext cx="2726531" cy="1481931"/>
          </a:xfrm>
          <a:prstGeom prst="rect">
            <a:avLst/>
          </a:prstGeom>
        </p:spPr>
      </p:pic>
      <p:sp>
        <p:nvSpPr>
          <p:cNvPr id="4" name="Rectangle 3">
            <a:extLst>
              <a:ext uri="{FF2B5EF4-FFF2-40B4-BE49-F238E27FC236}">
                <a16:creationId xmlns:a16="http://schemas.microsoft.com/office/drawing/2014/main" id="{D114A02E-C3B6-4FB7-B7BE-D6496A72AF72}"/>
              </a:ext>
            </a:extLst>
          </p:cNvPr>
          <p:cNvSpPr/>
          <p:nvPr/>
        </p:nvSpPr>
        <p:spPr>
          <a:xfrm>
            <a:off x="4384676" y="247651"/>
            <a:ext cx="2039571" cy="4889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823054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06229-9B1A-4078-8FDA-A9A8316B82A3}"/>
              </a:ext>
            </a:extLst>
          </p:cNvPr>
          <p:cNvPicPr>
            <a:picLocks noChangeAspect="1"/>
          </p:cNvPicPr>
          <p:nvPr/>
        </p:nvPicPr>
        <p:blipFill rotWithShape="1">
          <a:blip r:embed="rId2"/>
          <a:srcRect r="23846" b="45024"/>
          <a:stretch/>
        </p:blipFill>
        <p:spPr>
          <a:xfrm>
            <a:off x="1" y="954232"/>
            <a:ext cx="12192001" cy="4949536"/>
          </a:xfrm>
          <a:prstGeom prst="rect">
            <a:avLst/>
          </a:prstGeom>
        </p:spPr>
      </p:pic>
    </p:spTree>
    <p:extLst>
      <p:ext uri="{BB962C8B-B14F-4D97-AF65-F5344CB8AC3E}">
        <p14:creationId xmlns:p14="http://schemas.microsoft.com/office/powerpoint/2010/main" val="3199246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86EA57-379E-4FCE-B3DF-EB7EE81C31DA}"/>
              </a:ext>
            </a:extLst>
          </p:cNvPr>
          <p:cNvPicPr>
            <a:picLocks noChangeAspect="1"/>
          </p:cNvPicPr>
          <p:nvPr/>
        </p:nvPicPr>
        <p:blipFill rotWithShape="1">
          <a:blip r:embed="rId3"/>
          <a:srcRect l="13500" t="8552" r="23780" b="28723"/>
          <a:stretch/>
        </p:blipFill>
        <p:spPr>
          <a:xfrm>
            <a:off x="-6272" y="-1"/>
            <a:ext cx="12194178" cy="6858001"/>
          </a:xfrm>
          <a:prstGeom prst="rect">
            <a:avLst/>
          </a:prstGeom>
        </p:spPr>
      </p:pic>
    </p:spTree>
    <p:extLst>
      <p:ext uri="{BB962C8B-B14F-4D97-AF65-F5344CB8AC3E}">
        <p14:creationId xmlns:p14="http://schemas.microsoft.com/office/powerpoint/2010/main" val="93899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FFFAE2-A8E6-431B-944E-5610A010E1FE}"/>
              </a:ext>
            </a:extLst>
          </p:cNvPr>
          <p:cNvPicPr>
            <a:picLocks noChangeAspect="1"/>
          </p:cNvPicPr>
          <p:nvPr/>
        </p:nvPicPr>
        <p:blipFill rotWithShape="1">
          <a:blip r:embed="rId2"/>
          <a:srcRect l="13438" t="8508" r="23802" b="28715"/>
          <a:stretch/>
        </p:blipFill>
        <p:spPr>
          <a:xfrm>
            <a:off x="0" y="-1"/>
            <a:ext cx="12192000" cy="6858001"/>
          </a:xfrm>
          <a:prstGeom prst="rect">
            <a:avLst/>
          </a:prstGeom>
        </p:spPr>
      </p:pic>
    </p:spTree>
    <p:extLst>
      <p:ext uri="{BB962C8B-B14F-4D97-AF65-F5344CB8AC3E}">
        <p14:creationId xmlns:p14="http://schemas.microsoft.com/office/powerpoint/2010/main" val="38270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339B6E-3A71-4B60-A02D-D583DF9EB944}"/>
              </a:ext>
            </a:extLst>
          </p:cNvPr>
          <p:cNvPicPr>
            <a:picLocks noChangeAspect="1"/>
          </p:cNvPicPr>
          <p:nvPr/>
        </p:nvPicPr>
        <p:blipFill rotWithShape="1">
          <a:blip r:embed="rId2"/>
          <a:srcRect l="13436" t="8390" r="23803" b="28833"/>
          <a:stretch/>
        </p:blipFill>
        <p:spPr>
          <a:xfrm>
            <a:off x="0" y="-1"/>
            <a:ext cx="12192000" cy="6858001"/>
          </a:xfrm>
          <a:prstGeom prst="rect">
            <a:avLst/>
          </a:prstGeom>
        </p:spPr>
      </p:pic>
    </p:spTree>
    <p:extLst>
      <p:ext uri="{BB962C8B-B14F-4D97-AF65-F5344CB8AC3E}">
        <p14:creationId xmlns:p14="http://schemas.microsoft.com/office/powerpoint/2010/main" val="226577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CC6747-AEE0-4B0C-A954-3902D2B217BA}"/>
              </a:ext>
            </a:extLst>
          </p:cNvPr>
          <p:cNvPicPr>
            <a:picLocks noChangeAspect="1"/>
          </p:cNvPicPr>
          <p:nvPr/>
        </p:nvPicPr>
        <p:blipFill rotWithShape="1">
          <a:blip r:embed="rId2"/>
          <a:srcRect l="13440" t="8436" r="23865" b="28853"/>
          <a:stretch/>
        </p:blipFill>
        <p:spPr>
          <a:xfrm>
            <a:off x="0" y="0"/>
            <a:ext cx="12192000" cy="6858000"/>
          </a:xfrm>
          <a:prstGeom prst="rect">
            <a:avLst/>
          </a:prstGeom>
        </p:spPr>
      </p:pic>
    </p:spTree>
    <p:extLst>
      <p:ext uri="{BB962C8B-B14F-4D97-AF65-F5344CB8AC3E}">
        <p14:creationId xmlns:p14="http://schemas.microsoft.com/office/powerpoint/2010/main" val="1275549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70014-E997-42E6-B05D-9F959E02AF02}"/>
              </a:ext>
            </a:extLst>
          </p:cNvPr>
          <p:cNvPicPr>
            <a:picLocks noChangeAspect="1"/>
          </p:cNvPicPr>
          <p:nvPr/>
        </p:nvPicPr>
        <p:blipFill rotWithShape="1">
          <a:blip r:embed="rId2"/>
          <a:srcRect l="13511" t="8500" r="23901" b="28875"/>
          <a:stretch/>
        </p:blipFill>
        <p:spPr>
          <a:xfrm>
            <a:off x="0" y="-1"/>
            <a:ext cx="12188012" cy="6858001"/>
          </a:xfrm>
          <a:prstGeom prst="rect">
            <a:avLst/>
          </a:prstGeom>
        </p:spPr>
      </p:pic>
    </p:spTree>
    <p:extLst>
      <p:ext uri="{BB962C8B-B14F-4D97-AF65-F5344CB8AC3E}">
        <p14:creationId xmlns:p14="http://schemas.microsoft.com/office/powerpoint/2010/main" val="3436145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47A21-CF7E-43D5-AE4A-CBE028BCF4DD}"/>
              </a:ext>
            </a:extLst>
          </p:cNvPr>
          <p:cNvPicPr>
            <a:picLocks noChangeAspect="1"/>
          </p:cNvPicPr>
          <p:nvPr/>
        </p:nvPicPr>
        <p:blipFill rotWithShape="1">
          <a:blip r:embed="rId2"/>
          <a:srcRect l="13439" t="8437" r="23901" b="28888"/>
          <a:stretch/>
        </p:blipFill>
        <p:spPr>
          <a:xfrm>
            <a:off x="0" y="0"/>
            <a:ext cx="12191999" cy="6858000"/>
          </a:xfrm>
          <a:prstGeom prst="rect">
            <a:avLst/>
          </a:prstGeom>
        </p:spPr>
      </p:pic>
    </p:spTree>
    <p:extLst>
      <p:ext uri="{BB962C8B-B14F-4D97-AF65-F5344CB8AC3E}">
        <p14:creationId xmlns:p14="http://schemas.microsoft.com/office/powerpoint/2010/main" val="2847778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 </a:t>
            </a:r>
            <a:r>
              <a:rPr lang="es-ES" dirty="0" err="1"/>
              <a:t>Three</a:t>
            </a:r>
            <a:endParaRPr lang="es-ES" dirty="0"/>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421082" y="4018095"/>
            <a:ext cx="7349836" cy="1723549"/>
          </a:xfrm>
        </p:spPr>
        <p:txBody>
          <a:bodyPr/>
          <a:lstStyle/>
          <a:p>
            <a:pPr marL="342900" indent="-342900">
              <a:buFont typeface="Arial" panose="020B0604020202020204" pitchFamily="34" charset="0"/>
              <a:buChar char="•"/>
            </a:pPr>
            <a:r>
              <a:rPr lang="en-US" sz="2800" dirty="0"/>
              <a:t>In-Database ML</a:t>
            </a:r>
          </a:p>
          <a:p>
            <a:pPr marL="342900" indent="-342900">
              <a:buFont typeface="Arial" panose="020B0604020202020204" pitchFamily="34" charset="0"/>
              <a:buChar char="•"/>
            </a:pPr>
            <a:r>
              <a:rPr lang="en-US" sz="2800" dirty="0"/>
              <a:t>realtime_scoring_only = True</a:t>
            </a:r>
          </a:p>
          <a:p>
            <a:pPr marL="342900" indent="-342900">
              <a:buFont typeface="Arial" panose="020B0604020202020204" pitchFamily="34" charset="0"/>
              <a:buChar char="•"/>
            </a:pPr>
            <a:r>
              <a:rPr lang="en-US" sz="2800" dirty="0"/>
              <a:t>sp_rxPredict</a:t>
            </a:r>
          </a:p>
          <a:p>
            <a:pPr marL="342900" indent="-342900">
              <a:buFont typeface="Arial" panose="020B0604020202020204" pitchFamily="34" charset="0"/>
              <a:buChar char="•"/>
            </a:pPr>
            <a:r>
              <a:rPr lang="en-US" sz="2800" dirty="0"/>
              <a:t>Performance Metrics</a:t>
            </a:r>
          </a:p>
        </p:txBody>
      </p:sp>
    </p:spTree>
    <p:extLst>
      <p:ext uri="{BB962C8B-B14F-4D97-AF65-F5344CB8AC3E}">
        <p14:creationId xmlns:p14="http://schemas.microsoft.com/office/powerpoint/2010/main" val="302957979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a:xfrm>
            <a:off x="2421082" y="2875002"/>
            <a:ext cx="7349836" cy="553998"/>
          </a:xfrm>
        </p:spPr>
        <p:txBody>
          <a:bodyPr/>
          <a:lstStyle/>
          <a:p>
            <a:r>
              <a:rPr lang="es-ES" dirty="0"/>
              <a:t>Agenda</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a:xfrm>
            <a:off x="4907609" y="3701478"/>
            <a:ext cx="3370118" cy="2462213"/>
          </a:xfrm>
        </p:spPr>
        <p:txBody>
          <a:bodyPr/>
          <a:lstStyle/>
          <a:p>
            <a:pPr marL="514350" indent="-514350" algn="l">
              <a:spcAft>
                <a:spcPts val="600"/>
              </a:spcAft>
              <a:buFont typeface="+mj-lt"/>
              <a:buAutoNum type="arabicPeriod"/>
            </a:pPr>
            <a:r>
              <a:rPr lang="en-US" sz="2800" dirty="0"/>
              <a:t>Setup</a:t>
            </a:r>
            <a:endParaRPr lang="en-US" sz="2800" i="1" dirty="0">
              <a:solidFill>
                <a:schemeClr val="accent1"/>
              </a:solidFill>
            </a:endParaRPr>
          </a:p>
          <a:p>
            <a:pPr marL="514350" indent="-514350" algn="l">
              <a:spcAft>
                <a:spcPts val="600"/>
              </a:spcAft>
              <a:buFont typeface="+mj-lt"/>
              <a:buAutoNum type="arabicPeriod"/>
            </a:pPr>
            <a:r>
              <a:rPr lang="en-US" sz="2800" dirty="0"/>
              <a:t>Debugging</a:t>
            </a:r>
          </a:p>
          <a:p>
            <a:pPr marL="514350" indent="-514350" algn="l">
              <a:spcAft>
                <a:spcPts val="600"/>
              </a:spcAft>
              <a:buFont typeface="+mj-lt"/>
              <a:buAutoNum type="arabicPeriod"/>
            </a:pPr>
            <a:r>
              <a:rPr lang="en-US" sz="2800" dirty="0"/>
              <a:t>Performance</a:t>
            </a:r>
          </a:p>
          <a:p>
            <a:pPr marL="514350" indent="-514350" algn="l">
              <a:spcAft>
                <a:spcPts val="600"/>
              </a:spcAft>
              <a:buFont typeface="+mj-lt"/>
              <a:buAutoNum type="arabicPeriod"/>
            </a:pPr>
            <a:r>
              <a:rPr lang="en-US" sz="2800" dirty="0"/>
              <a:t>Cognitive API</a:t>
            </a:r>
          </a:p>
          <a:p>
            <a:pPr marL="514350" indent="-514350" algn="l">
              <a:spcAft>
                <a:spcPts val="600"/>
              </a:spcAft>
              <a:buFont typeface="+mj-lt"/>
              <a:buAutoNum type="arabicPeriod"/>
            </a:pPr>
            <a:r>
              <a:rPr lang="en-US" sz="2800" dirty="0"/>
              <a:t>Spark Streaming</a:t>
            </a:r>
            <a:endParaRPr lang="es-ES" sz="2800" dirty="0"/>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CBCD1A-56A4-44D4-BCBC-B1A577DDF33B}"/>
              </a:ext>
            </a:extLst>
          </p:cNvPr>
          <p:cNvPicPr>
            <a:picLocks noChangeAspect="1"/>
          </p:cNvPicPr>
          <p:nvPr/>
        </p:nvPicPr>
        <p:blipFill rotWithShape="1">
          <a:blip r:embed="rId3"/>
          <a:srcRect l="3250" t="29133" r="64584" b="50000"/>
          <a:stretch/>
        </p:blipFill>
        <p:spPr>
          <a:xfrm>
            <a:off x="2861500" y="244793"/>
            <a:ext cx="5459521" cy="1991672"/>
          </a:xfrm>
          <a:prstGeom prst="rect">
            <a:avLst/>
          </a:prstGeom>
        </p:spPr>
      </p:pic>
      <p:pic>
        <p:nvPicPr>
          <p:cNvPr id="3" name="Picture 2">
            <a:extLst>
              <a:ext uri="{FF2B5EF4-FFF2-40B4-BE49-F238E27FC236}">
                <a16:creationId xmlns:a16="http://schemas.microsoft.com/office/drawing/2014/main" id="{309D9E67-38DB-4292-BDF6-7A1E3507CA78}"/>
              </a:ext>
            </a:extLst>
          </p:cNvPr>
          <p:cNvPicPr>
            <a:picLocks noChangeAspect="1"/>
          </p:cNvPicPr>
          <p:nvPr/>
        </p:nvPicPr>
        <p:blipFill rotWithShape="1">
          <a:blip r:embed="rId3"/>
          <a:srcRect l="3231" t="61468" r="60285" b="18956"/>
          <a:stretch/>
        </p:blipFill>
        <p:spPr>
          <a:xfrm>
            <a:off x="2861499" y="2356801"/>
            <a:ext cx="6192435" cy="1868491"/>
          </a:xfrm>
          <a:prstGeom prst="rect">
            <a:avLst/>
          </a:prstGeom>
        </p:spPr>
      </p:pic>
      <p:sp>
        <p:nvSpPr>
          <p:cNvPr id="4" name="TextBox 3">
            <a:extLst>
              <a:ext uri="{FF2B5EF4-FFF2-40B4-BE49-F238E27FC236}">
                <a16:creationId xmlns:a16="http://schemas.microsoft.com/office/drawing/2014/main" id="{7B86D4B2-E608-4267-8277-5C2D955CE361}"/>
              </a:ext>
            </a:extLst>
          </p:cNvPr>
          <p:cNvSpPr txBox="1"/>
          <p:nvPr/>
        </p:nvSpPr>
        <p:spPr>
          <a:xfrm>
            <a:off x="230204" y="6242447"/>
            <a:ext cx="8863324" cy="584968"/>
          </a:xfrm>
          <a:prstGeom prst="rect">
            <a:avLst/>
          </a:prstGeom>
          <a:solidFill>
            <a:schemeClr val="bg1"/>
          </a:solidFill>
        </p:spPr>
        <p:txBody>
          <a:bodyPr wrap="none" rtlCol="0">
            <a:spAutoFit/>
          </a:bodyPr>
          <a:lstStyle/>
          <a:p>
            <a:r>
              <a:rPr lang="en-US" sz="1067" dirty="0"/>
              <a:t>Learn more:</a:t>
            </a:r>
          </a:p>
          <a:p>
            <a:pPr lvl="0">
              <a:defRPr/>
            </a:pPr>
            <a:r>
              <a:rPr lang="en-US" sz="1067" dirty="0">
                <a:hlinkClick r:id="rId4"/>
              </a:rPr>
              <a:t>https://blogs.msdn.microsoft.com/sqlserverstorageengine/2017/11/01/sentiment-analysis-with-python-in-sql-server-machine-learning-services</a:t>
            </a:r>
            <a:r>
              <a:rPr lang="en-US" sz="1067" dirty="0"/>
              <a:t> </a:t>
            </a:r>
          </a:p>
          <a:p>
            <a:pPr lvl="0">
              <a:defRPr/>
            </a:pPr>
            <a:r>
              <a:rPr lang="en-US" sz="1067" dirty="0">
                <a:hlinkClick r:id="rId5"/>
              </a:rPr>
              <a:t>https://sqlchoice.blob.core.windows.net/sqlchoice/static/tpcxbb_1gb.bak</a:t>
            </a:r>
            <a:r>
              <a:rPr lang="en-US" sz="1067" dirty="0"/>
              <a:t> </a:t>
            </a:r>
          </a:p>
        </p:txBody>
      </p:sp>
      <p:pic>
        <p:nvPicPr>
          <p:cNvPr id="5" name="Picture 4">
            <a:extLst>
              <a:ext uri="{FF2B5EF4-FFF2-40B4-BE49-F238E27FC236}">
                <a16:creationId xmlns:a16="http://schemas.microsoft.com/office/drawing/2014/main" id="{095290E1-1FAC-4BD5-8006-69600004C6AD}"/>
              </a:ext>
            </a:extLst>
          </p:cNvPr>
          <p:cNvPicPr>
            <a:picLocks noChangeAspect="1"/>
          </p:cNvPicPr>
          <p:nvPr/>
        </p:nvPicPr>
        <p:blipFill rotWithShape="1">
          <a:blip r:embed="rId6"/>
          <a:srcRect l="3333" t="44147" r="60385" b="35922"/>
          <a:stretch/>
        </p:blipFill>
        <p:spPr>
          <a:xfrm>
            <a:off x="2861500" y="4345628"/>
            <a:ext cx="6469001" cy="1998419"/>
          </a:xfrm>
          <a:prstGeom prst="rect">
            <a:avLst/>
          </a:prstGeom>
        </p:spPr>
      </p:pic>
    </p:spTree>
    <p:extLst>
      <p:ext uri="{BB962C8B-B14F-4D97-AF65-F5344CB8AC3E}">
        <p14:creationId xmlns:p14="http://schemas.microsoft.com/office/powerpoint/2010/main" val="3007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2B04E0-2339-41F0-8AD7-F4D66F40BEFF}"/>
              </a:ext>
            </a:extLst>
          </p:cNvPr>
          <p:cNvSpPr txBox="1"/>
          <p:nvPr/>
        </p:nvSpPr>
        <p:spPr>
          <a:xfrm>
            <a:off x="230204" y="6242447"/>
            <a:ext cx="8863324" cy="584968"/>
          </a:xfrm>
          <a:prstGeom prst="rect">
            <a:avLst/>
          </a:prstGeom>
          <a:solidFill>
            <a:schemeClr val="bg1"/>
          </a:solidFill>
        </p:spPr>
        <p:txBody>
          <a:bodyPr wrap="none" rtlCol="0">
            <a:spAutoFit/>
          </a:bodyPr>
          <a:lstStyle/>
          <a:p>
            <a:r>
              <a:rPr lang="en-US" sz="1067" dirty="0"/>
              <a:t>Learn more:</a:t>
            </a:r>
          </a:p>
          <a:p>
            <a:pPr lvl="0">
              <a:defRPr/>
            </a:pPr>
            <a:r>
              <a:rPr lang="en-US" sz="1067" dirty="0">
                <a:hlinkClick r:id="rId2"/>
              </a:rPr>
              <a:t>https://blogs.msdn.microsoft.com/sqlserverstorageengine/2017/11/01/sentiment-analysis-with-python-in-sql-server-machine-learning-services</a:t>
            </a:r>
            <a:r>
              <a:rPr lang="en-US" sz="1067" dirty="0"/>
              <a:t> </a:t>
            </a:r>
          </a:p>
          <a:p>
            <a:pPr lvl="0">
              <a:defRPr/>
            </a:pPr>
            <a:r>
              <a:rPr lang="en-US" sz="1067" dirty="0">
                <a:hlinkClick r:id="rId3"/>
              </a:rPr>
              <a:t>https://sqlchoice.blob.core.windows.net/sqlchoice/static/tpcxbb_1gb.bak</a:t>
            </a:r>
            <a:r>
              <a:rPr lang="en-US" sz="1067" dirty="0"/>
              <a:t> </a:t>
            </a:r>
          </a:p>
        </p:txBody>
      </p:sp>
      <p:pic>
        <p:nvPicPr>
          <p:cNvPr id="4" name="Picture 3">
            <a:extLst>
              <a:ext uri="{FF2B5EF4-FFF2-40B4-BE49-F238E27FC236}">
                <a16:creationId xmlns:a16="http://schemas.microsoft.com/office/drawing/2014/main" id="{F9275986-CE9F-48EB-9666-D59078BA3A7F}"/>
              </a:ext>
            </a:extLst>
          </p:cNvPr>
          <p:cNvPicPr>
            <a:picLocks noChangeAspect="1"/>
          </p:cNvPicPr>
          <p:nvPr/>
        </p:nvPicPr>
        <p:blipFill rotWithShape="1">
          <a:blip r:embed="rId4"/>
          <a:srcRect l="3403" t="18933" r="38715" b="12275"/>
          <a:stretch/>
        </p:blipFill>
        <p:spPr>
          <a:xfrm>
            <a:off x="1375234" y="0"/>
            <a:ext cx="9441533" cy="6310243"/>
          </a:xfrm>
          <a:prstGeom prst="rect">
            <a:avLst/>
          </a:prstGeom>
        </p:spPr>
      </p:pic>
    </p:spTree>
    <p:extLst>
      <p:ext uri="{BB962C8B-B14F-4D97-AF65-F5344CB8AC3E}">
        <p14:creationId xmlns:p14="http://schemas.microsoft.com/office/powerpoint/2010/main" val="128737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A261F5A-A3BD-4E9C-8A53-83C112C95C46}"/>
              </a:ext>
            </a:extLst>
          </p:cNvPr>
          <p:cNvSpPr txBox="1"/>
          <p:nvPr/>
        </p:nvSpPr>
        <p:spPr>
          <a:xfrm>
            <a:off x="230204" y="6242447"/>
            <a:ext cx="11480534" cy="584968"/>
          </a:xfrm>
          <a:prstGeom prst="rect">
            <a:avLst/>
          </a:prstGeom>
          <a:solidFill>
            <a:schemeClr val="bg1"/>
          </a:solidFill>
        </p:spPr>
        <p:txBody>
          <a:bodyPr wrap="square" rtlCol="0">
            <a:spAutoFit/>
          </a:bodyPr>
          <a:lstStyle/>
          <a:p>
            <a:r>
              <a:rPr lang="en-US" sz="1067" dirty="0">
                <a:solidFill>
                  <a:schemeClr val="bg1"/>
                </a:solidFill>
              </a:rPr>
              <a:t>Learn more:</a:t>
            </a:r>
          </a:p>
          <a:p>
            <a:pPr lvl="0">
              <a:defRPr/>
            </a:pPr>
            <a:r>
              <a:rPr lang="en-US" sz="1067" dirty="0">
                <a:solidFill>
                  <a:schemeClr val="bg1"/>
                </a:solidFill>
                <a:hlinkClick r:id="rId2">
                  <a:extLst>
                    <a:ext uri="{A12FA001-AC4F-418D-AE19-62706E023703}">
                      <ahyp:hlinkClr xmlns:ahyp="http://schemas.microsoft.com/office/drawing/2018/hyperlinkcolor" val="tx"/>
                    </a:ext>
                  </a:extLst>
                </a:hlinkClick>
              </a:rPr>
              <a:t>https://blogs.msdn.microsoft.com/sqlserverstorageengine/2017/11/01/sentiment-analysis-with-python-in-sql-server-machine-learning-services</a:t>
            </a:r>
            <a:r>
              <a:rPr lang="en-US" sz="1067" dirty="0">
                <a:solidFill>
                  <a:schemeClr val="bg1"/>
                </a:solidFill>
              </a:rPr>
              <a:t> </a:t>
            </a:r>
          </a:p>
          <a:p>
            <a:pPr lvl="0">
              <a:defRPr/>
            </a:pPr>
            <a:r>
              <a:rPr lang="en-US" sz="1067" dirty="0">
                <a:solidFill>
                  <a:schemeClr val="bg1"/>
                </a:solidFill>
                <a:hlinkClick r:id="rId3">
                  <a:extLst>
                    <a:ext uri="{A12FA001-AC4F-418D-AE19-62706E023703}">
                      <ahyp:hlinkClr xmlns:ahyp="http://schemas.microsoft.com/office/drawing/2018/hyperlinkcolor" val="tx"/>
                    </a:ext>
                  </a:extLst>
                </a:hlinkClick>
              </a:rPr>
              <a:t>https://sqlchoice.blob.core.windows.net/sqlchoice/static/tpcxbb_1gb.bak</a:t>
            </a:r>
            <a:r>
              <a:rPr lang="en-US" sz="1067" dirty="0">
                <a:solidFill>
                  <a:schemeClr val="bg1"/>
                </a:solidFill>
              </a:rPr>
              <a:t> </a:t>
            </a:r>
          </a:p>
        </p:txBody>
      </p:sp>
      <p:pic>
        <p:nvPicPr>
          <p:cNvPr id="6" name="Picture 5">
            <a:extLst>
              <a:ext uri="{FF2B5EF4-FFF2-40B4-BE49-F238E27FC236}">
                <a16:creationId xmlns:a16="http://schemas.microsoft.com/office/drawing/2014/main" id="{99B43A0B-942B-40B4-8021-D8BC33FEED62}"/>
              </a:ext>
            </a:extLst>
          </p:cNvPr>
          <p:cNvPicPr>
            <a:picLocks noChangeAspect="1"/>
          </p:cNvPicPr>
          <p:nvPr/>
        </p:nvPicPr>
        <p:blipFill rotWithShape="1">
          <a:blip r:embed="rId4"/>
          <a:srcRect l="3480" t="16878" r="64827" b="75253"/>
          <a:stretch/>
        </p:blipFill>
        <p:spPr>
          <a:xfrm>
            <a:off x="1" y="762520"/>
            <a:ext cx="6449647" cy="900520"/>
          </a:xfrm>
          <a:prstGeom prst="rect">
            <a:avLst/>
          </a:prstGeom>
        </p:spPr>
      </p:pic>
      <p:pic>
        <p:nvPicPr>
          <p:cNvPr id="4" name="Picture 3">
            <a:extLst>
              <a:ext uri="{FF2B5EF4-FFF2-40B4-BE49-F238E27FC236}">
                <a16:creationId xmlns:a16="http://schemas.microsoft.com/office/drawing/2014/main" id="{2D376A47-DF2A-443A-AA18-B4D649A88BD4}"/>
              </a:ext>
            </a:extLst>
          </p:cNvPr>
          <p:cNvPicPr>
            <a:picLocks noChangeAspect="1"/>
          </p:cNvPicPr>
          <p:nvPr/>
        </p:nvPicPr>
        <p:blipFill>
          <a:blip r:embed="rId5"/>
          <a:stretch>
            <a:fillRect/>
          </a:stretch>
        </p:blipFill>
        <p:spPr>
          <a:xfrm>
            <a:off x="5438675" y="769"/>
            <a:ext cx="6753325" cy="5194192"/>
          </a:xfrm>
          <a:prstGeom prst="rect">
            <a:avLst/>
          </a:prstGeom>
        </p:spPr>
      </p:pic>
      <p:sp>
        <p:nvSpPr>
          <p:cNvPr id="2" name="Rectangle 1">
            <a:extLst>
              <a:ext uri="{FF2B5EF4-FFF2-40B4-BE49-F238E27FC236}">
                <a16:creationId xmlns:a16="http://schemas.microsoft.com/office/drawing/2014/main" id="{CBBABAA3-EA2A-4876-97C2-90A6D66DA281}"/>
              </a:ext>
            </a:extLst>
          </p:cNvPr>
          <p:cNvSpPr/>
          <p:nvPr/>
        </p:nvSpPr>
        <p:spPr>
          <a:xfrm>
            <a:off x="9959975" y="5357442"/>
            <a:ext cx="2604775" cy="748988"/>
          </a:xfrm>
          <a:prstGeom prst="rect">
            <a:avLst/>
          </a:prstGeom>
        </p:spPr>
        <p:txBody>
          <a:bodyPr wrap="square">
            <a:spAutoFit/>
          </a:bodyPr>
          <a:lstStyle/>
          <a:p>
            <a:r>
              <a:rPr lang="en-US" sz="1467" dirty="0">
                <a:solidFill>
                  <a:schemeClr val="accent3"/>
                </a:solidFill>
              </a:rPr>
              <a:t>Total execution time</a:t>
            </a:r>
          </a:p>
          <a:p>
            <a:r>
              <a:rPr lang="en-US" sz="1400" dirty="0">
                <a:solidFill>
                  <a:schemeClr val="accent3"/>
                </a:solidFill>
              </a:rPr>
              <a:t>SQL Server 2017: 00:01:35</a:t>
            </a:r>
          </a:p>
          <a:p>
            <a:r>
              <a:rPr lang="en-US" sz="1400" dirty="0">
                <a:solidFill>
                  <a:schemeClr val="accent3"/>
                </a:solidFill>
              </a:rPr>
              <a:t>SQL Server 2019: 00:01:08</a:t>
            </a:r>
          </a:p>
        </p:txBody>
      </p:sp>
      <p:grpSp>
        <p:nvGrpSpPr>
          <p:cNvPr id="11" name="Group 10">
            <a:extLst>
              <a:ext uri="{FF2B5EF4-FFF2-40B4-BE49-F238E27FC236}">
                <a16:creationId xmlns:a16="http://schemas.microsoft.com/office/drawing/2014/main" id="{B6FDD191-31AC-4011-B181-445FDA42F9F0}"/>
              </a:ext>
            </a:extLst>
          </p:cNvPr>
          <p:cNvGrpSpPr/>
          <p:nvPr/>
        </p:nvGrpSpPr>
        <p:grpSpPr>
          <a:xfrm>
            <a:off x="0" y="4802124"/>
            <a:ext cx="9959973" cy="1641016"/>
            <a:chOff x="1883568" y="3788569"/>
            <a:chExt cx="7469982" cy="1275965"/>
          </a:xfrm>
        </p:grpSpPr>
        <p:pic>
          <p:nvPicPr>
            <p:cNvPr id="7" name="Picture 6">
              <a:extLst>
                <a:ext uri="{FF2B5EF4-FFF2-40B4-BE49-F238E27FC236}">
                  <a16:creationId xmlns:a16="http://schemas.microsoft.com/office/drawing/2014/main" id="{A73EE72A-4A38-4A32-B49D-D5C280B6CF32}"/>
                </a:ext>
              </a:extLst>
            </p:cNvPr>
            <p:cNvPicPr>
              <a:picLocks noChangeAspect="1"/>
            </p:cNvPicPr>
            <p:nvPr/>
          </p:nvPicPr>
          <p:blipFill rotWithShape="1">
            <a:blip r:embed="rId4"/>
            <a:srcRect l="1822" t="62219" r="49238" b="27501"/>
            <a:stretch/>
          </p:blipFill>
          <p:spPr>
            <a:xfrm>
              <a:off x="1883569" y="3788569"/>
              <a:ext cx="7469981" cy="882363"/>
            </a:xfrm>
            <a:prstGeom prst="rect">
              <a:avLst/>
            </a:prstGeom>
          </p:spPr>
        </p:pic>
        <p:pic>
          <p:nvPicPr>
            <p:cNvPr id="10" name="Picture 9">
              <a:extLst>
                <a:ext uri="{FF2B5EF4-FFF2-40B4-BE49-F238E27FC236}">
                  <a16:creationId xmlns:a16="http://schemas.microsoft.com/office/drawing/2014/main" id="{EC4A6879-D285-43B1-A3BC-8CE9724D650A}"/>
                </a:ext>
              </a:extLst>
            </p:cNvPr>
            <p:cNvPicPr>
              <a:picLocks noChangeAspect="1"/>
            </p:cNvPicPr>
            <p:nvPr/>
          </p:nvPicPr>
          <p:blipFill rotWithShape="1">
            <a:blip r:embed="rId4"/>
            <a:srcRect l="1822" t="89118" r="49238" b="5915"/>
            <a:stretch/>
          </p:blipFill>
          <p:spPr>
            <a:xfrm>
              <a:off x="1883568" y="4638177"/>
              <a:ext cx="7469981" cy="426357"/>
            </a:xfrm>
            <a:prstGeom prst="rect">
              <a:avLst/>
            </a:prstGeom>
          </p:spPr>
        </p:pic>
        <p:pic>
          <p:nvPicPr>
            <p:cNvPr id="9" name="Picture 8">
              <a:extLst>
                <a:ext uri="{FF2B5EF4-FFF2-40B4-BE49-F238E27FC236}">
                  <a16:creationId xmlns:a16="http://schemas.microsoft.com/office/drawing/2014/main" id="{79A055D7-BB5A-4086-B67F-838D2AE26599}"/>
                </a:ext>
              </a:extLst>
            </p:cNvPr>
            <p:cNvPicPr>
              <a:picLocks noChangeAspect="1"/>
            </p:cNvPicPr>
            <p:nvPr/>
          </p:nvPicPr>
          <p:blipFill rotWithShape="1">
            <a:blip r:embed="rId4"/>
            <a:srcRect l="72590" t="62220" r="23951" b="24362"/>
            <a:stretch/>
          </p:blipFill>
          <p:spPr>
            <a:xfrm>
              <a:off x="8825702" y="3788569"/>
              <a:ext cx="527848" cy="1151731"/>
            </a:xfrm>
            <a:prstGeom prst="rect">
              <a:avLst/>
            </a:prstGeom>
          </p:spPr>
        </p:pic>
        <p:pic>
          <p:nvPicPr>
            <p:cNvPr id="8" name="Picture 7">
              <a:extLst>
                <a:ext uri="{FF2B5EF4-FFF2-40B4-BE49-F238E27FC236}">
                  <a16:creationId xmlns:a16="http://schemas.microsoft.com/office/drawing/2014/main" id="{3B42D63C-CB3C-4490-811D-77265D90AED3}"/>
                </a:ext>
              </a:extLst>
            </p:cNvPr>
            <p:cNvPicPr>
              <a:picLocks noChangeAspect="1"/>
            </p:cNvPicPr>
            <p:nvPr/>
          </p:nvPicPr>
          <p:blipFill rotWithShape="1">
            <a:blip r:embed="rId4"/>
            <a:srcRect l="50389" t="90897" r="23951" b="5916"/>
            <a:stretch/>
          </p:blipFill>
          <p:spPr>
            <a:xfrm>
              <a:off x="5437123" y="4788961"/>
              <a:ext cx="3916426" cy="273540"/>
            </a:xfrm>
            <a:prstGeom prst="rect">
              <a:avLst/>
            </a:prstGeom>
          </p:spPr>
        </p:pic>
      </p:grpSp>
      <p:pic>
        <p:nvPicPr>
          <p:cNvPr id="5" name="Picture 4">
            <a:extLst>
              <a:ext uri="{FF2B5EF4-FFF2-40B4-BE49-F238E27FC236}">
                <a16:creationId xmlns:a16="http://schemas.microsoft.com/office/drawing/2014/main" id="{E10BF60E-434C-4A4C-82F6-1AB2A19E9F21}"/>
              </a:ext>
            </a:extLst>
          </p:cNvPr>
          <p:cNvPicPr>
            <a:picLocks noChangeAspect="1"/>
          </p:cNvPicPr>
          <p:nvPr/>
        </p:nvPicPr>
        <p:blipFill rotWithShape="1">
          <a:blip r:embed="rId6"/>
          <a:srcRect l="455"/>
          <a:stretch/>
        </p:blipFill>
        <p:spPr>
          <a:xfrm>
            <a:off x="0" y="4758933"/>
            <a:ext cx="9959973" cy="1684207"/>
          </a:xfrm>
          <a:prstGeom prst="rect">
            <a:avLst/>
          </a:prstGeom>
        </p:spPr>
      </p:pic>
    </p:spTree>
    <p:extLst>
      <p:ext uri="{BB962C8B-B14F-4D97-AF65-F5344CB8AC3E}">
        <p14:creationId xmlns:p14="http://schemas.microsoft.com/office/powerpoint/2010/main" val="150892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3556-3B61-49E4-B398-1257795E1480}"/>
              </a:ext>
            </a:extLst>
          </p:cNvPr>
          <p:cNvPicPr>
            <a:picLocks noChangeAspect="1"/>
          </p:cNvPicPr>
          <p:nvPr/>
        </p:nvPicPr>
        <p:blipFill rotWithShape="1">
          <a:blip r:embed="rId2"/>
          <a:srcRect l="3333" t="15794" r="15833" b="13077"/>
          <a:stretch/>
        </p:blipFill>
        <p:spPr>
          <a:xfrm>
            <a:off x="0" y="0"/>
            <a:ext cx="12192000" cy="6033155"/>
          </a:xfrm>
          <a:prstGeom prst="rect">
            <a:avLst/>
          </a:prstGeom>
        </p:spPr>
      </p:pic>
    </p:spTree>
    <p:extLst>
      <p:ext uri="{BB962C8B-B14F-4D97-AF65-F5344CB8AC3E}">
        <p14:creationId xmlns:p14="http://schemas.microsoft.com/office/powerpoint/2010/main" val="3565715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2B04F-B026-47BA-B14E-3F8ED8460554}"/>
              </a:ext>
            </a:extLst>
          </p:cNvPr>
          <p:cNvPicPr>
            <a:picLocks noChangeAspect="1"/>
          </p:cNvPicPr>
          <p:nvPr/>
        </p:nvPicPr>
        <p:blipFill rotWithShape="1">
          <a:blip r:embed="rId2"/>
          <a:srcRect l="1823" t="29841" r="1823" b="5513"/>
          <a:stretch/>
        </p:blipFill>
        <p:spPr>
          <a:xfrm>
            <a:off x="0" y="1349941"/>
            <a:ext cx="12192000" cy="4600009"/>
          </a:xfrm>
          <a:prstGeom prst="rect">
            <a:avLst/>
          </a:prstGeom>
        </p:spPr>
      </p:pic>
      <p:pic>
        <p:nvPicPr>
          <p:cNvPr id="4" name="Picture 3">
            <a:extLst>
              <a:ext uri="{FF2B5EF4-FFF2-40B4-BE49-F238E27FC236}">
                <a16:creationId xmlns:a16="http://schemas.microsoft.com/office/drawing/2014/main" id="{7DFFCA6A-57DF-4A9F-981C-AA5FD87E59C1}"/>
              </a:ext>
            </a:extLst>
          </p:cNvPr>
          <p:cNvPicPr>
            <a:picLocks noChangeAspect="1"/>
          </p:cNvPicPr>
          <p:nvPr/>
        </p:nvPicPr>
        <p:blipFill rotWithShape="1">
          <a:blip r:embed="rId2"/>
          <a:srcRect l="3368" t="19542" r="75105" b="78662"/>
          <a:stretch/>
        </p:blipFill>
        <p:spPr>
          <a:xfrm>
            <a:off x="3187893" y="548665"/>
            <a:ext cx="5816215" cy="272969"/>
          </a:xfrm>
          <a:prstGeom prst="rect">
            <a:avLst/>
          </a:prstGeom>
        </p:spPr>
      </p:pic>
      <p:grpSp>
        <p:nvGrpSpPr>
          <p:cNvPr id="2" name="Group 1">
            <a:extLst>
              <a:ext uri="{FF2B5EF4-FFF2-40B4-BE49-F238E27FC236}">
                <a16:creationId xmlns:a16="http://schemas.microsoft.com/office/drawing/2014/main" id="{EA8912E6-A4A6-4C41-AE88-3A42BF49E91F}"/>
              </a:ext>
            </a:extLst>
          </p:cNvPr>
          <p:cNvGrpSpPr/>
          <p:nvPr/>
        </p:nvGrpSpPr>
        <p:grpSpPr>
          <a:xfrm>
            <a:off x="10221845" y="5603876"/>
            <a:ext cx="1814583" cy="346073"/>
            <a:chOff x="7666383" y="4202906"/>
            <a:chExt cx="1360937" cy="259555"/>
          </a:xfrm>
        </p:grpSpPr>
        <p:pic>
          <p:nvPicPr>
            <p:cNvPr id="6" name="Picture 5">
              <a:extLst>
                <a:ext uri="{FF2B5EF4-FFF2-40B4-BE49-F238E27FC236}">
                  <a16:creationId xmlns:a16="http://schemas.microsoft.com/office/drawing/2014/main" id="{E5A93124-D002-46D7-8F84-042B22AB0679}"/>
                </a:ext>
              </a:extLst>
            </p:cNvPr>
            <p:cNvPicPr>
              <a:picLocks noChangeAspect="1"/>
            </p:cNvPicPr>
            <p:nvPr/>
          </p:nvPicPr>
          <p:blipFill rotWithShape="1">
            <a:blip r:embed="rId2"/>
            <a:srcRect l="90287" t="92193" r="2446" b="5513"/>
            <a:stretch/>
          </p:blipFill>
          <p:spPr>
            <a:xfrm>
              <a:off x="7666383" y="4220817"/>
              <a:ext cx="1360937" cy="241644"/>
            </a:xfrm>
            <a:prstGeom prst="rect">
              <a:avLst/>
            </a:prstGeom>
          </p:spPr>
        </p:pic>
        <p:sp>
          <p:nvSpPr>
            <p:cNvPr id="5" name="Rectangle 4">
              <a:extLst>
                <a:ext uri="{FF2B5EF4-FFF2-40B4-BE49-F238E27FC236}">
                  <a16:creationId xmlns:a16="http://schemas.microsoft.com/office/drawing/2014/main" id="{469F0B52-8830-450B-97DD-46777E4495E2}"/>
                </a:ext>
              </a:extLst>
            </p:cNvPr>
            <p:cNvSpPr/>
            <p:nvPr/>
          </p:nvSpPr>
          <p:spPr>
            <a:xfrm>
              <a:off x="7666384" y="4202906"/>
              <a:ext cx="1360936" cy="259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13" name="Group 12">
            <a:extLst>
              <a:ext uri="{FF2B5EF4-FFF2-40B4-BE49-F238E27FC236}">
                <a16:creationId xmlns:a16="http://schemas.microsoft.com/office/drawing/2014/main" id="{A32A08EE-053C-4DE3-9F43-DD80DC53304E}"/>
              </a:ext>
            </a:extLst>
          </p:cNvPr>
          <p:cNvGrpSpPr/>
          <p:nvPr/>
        </p:nvGrpSpPr>
        <p:grpSpPr>
          <a:xfrm>
            <a:off x="3018254" y="1349940"/>
            <a:ext cx="6155492" cy="4600928"/>
            <a:chOff x="2263690" y="1012455"/>
            <a:chExt cx="4616619" cy="3450696"/>
          </a:xfrm>
        </p:grpSpPr>
        <p:pic>
          <p:nvPicPr>
            <p:cNvPr id="7" name="Picture 6">
              <a:extLst>
                <a:ext uri="{FF2B5EF4-FFF2-40B4-BE49-F238E27FC236}">
                  <a16:creationId xmlns:a16="http://schemas.microsoft.com/office/drawing/2014/main" id="{9C86D933-9829-4B10-934C-3F2BFA168B7D}"/>
                </a:ext>
              </a:extLst>
            </p:cNvPr>
            <p:cNvPicPr>
              <a:picLocks noChangeAspect="1"/>
            </p:cNvPicPr>
            <p:nvPr/>
          </p:nvPicPr>
          <p:blipFill rotWithShape="1">
            <a:blip r:embed="rId3"/>
            <a:srcRect t="699"/>
            <a:stretch/>
          </p:blipFill>
          <p:spPr>
            <a:xfrm>
              <a:off x="2263690" y="1012455"/>
              <a:ext cx="4616619" cy="3450696"/>
            </a:xfrm>
            <a:prstGeom prst="rect">
              <a:avLst/>
            </a:prstGeom>
          </p:spPr>
        </p:pic>
        <p:pic>
          <p:nvPicPr>
            <p:cNvPr id="8" name="Picture 7">
              <a:extLst>
                <a:ext uri="{FF2B5EF4-FFF2-40B4-BE49-F238E27FC236}">
                  <a16:creationId xmlns:a16="http://schemas.microsoft.com/office/drawing/2014/main" id="{55431C30-DCD5-458C-8805-D3FD958604B7}"/>
                </a:ext>
              </a:extLst>
            </p:cNvPr>
            <p:cNvPicPr>
              <a:picLocks noChangeAspect="1"/>
            </p:cNvPicPr>
            <p:nvPr/>
          </p:nvPicPr>
          <p:blipFill>
            <a:blip r:embed="rId4"/>
            <a:stretch>
              <a:fillRect/>
            </a:stretch>
          </p:blipFill>
          <p:spPr>
            <a:xfrm>
              <a:off x="5335939" y="4220817"/>
              <a:ext cx="1544370" cy="233996"/>
            </a:xfrm>
            <a:prstGeom prst="rect">
              <a:avLst/>
            </a:prstGeom>
          </p:spPr>
        </p:pic>
        <p:sp>
          <p:nvSpPr>
            <p:cNvPr id="12" name="Rectangle 11">
              <a:extLst>
                <a:ext uri="{FF2B5EF4-FFF2-40B4-BE49-F238E27FC236}">
                  <a16:creationId xmlns:a16="http://schemas.microsoft.com/office/drawing/2014/main" id="{BE71941D-01BE-4BEF-87FD-34102A69255B}"/>
                </a:ext>
              </a:extLst>
            </p:cNvPr>
            <p:cNvSpPr/>
            <p:nvPr/>
          </p:nvSpPr>
          <p:spPr>
            <a:xfrm>
              <a:off x="5335938" y="4202906"/>
              <a:ext cx="1417142" cy="259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4" name="Rectangle 13">
            <a:extLst>
              <a:ext uri="{FF2B5EF4-FFF2-40B4-BE49-F238E27FC236}">
                <a16:creationId xmlns:a16="http://schemas.microsoft.com/office/drawing/2014/main" id="{32774D98-AA30-44F0-AF79-CC08C2883913}"/>
              </a:ext>
            </a:extLst>
          </p:cNvPr>
          <p:cNvSpPr/>
          <p:nvPr/>
        </p:nvSpPr>
        <p:spPr>
          <a:xfrm>
            <a:off x="1" y="6012206"/>
            <a:ext cx="3513220" cy="748988"/>
          </a:xfrm>
          <a:prstGeom prst="rect">
            <a:avLst/>
          </a:prstGeom>
          <a:solidFill>
            <a:schemeClr val="bg1"/>
          </a:solidFill>
        </p:spPr>
        <p:txBody>
          <a:bodyPr wrap="square">
            <a:spAutoFit/>
          </a:bodyPr>
          <a:lstStyle/>
          <a:p>
            <a:r>
              <a:rPr lang="en-US" sz="1467" dirty="0">
                <a:solidFill>
                  <a:schemeClr val="accent3"/>
                </a:solidFill>
              </a:rPr>
              <a:t>Total execution time</a:t>
            </a:r>
          </a:p>
          <a:p>
            <a:r>
              <a:rPr lang="en-US" sz="1400" dirty="0">
                <a:solidFill>
                  <a:schemeClr val="accent3"/>
                </a:solidFill>
              </a:rPr>
              <a:t>SQL Server 2017: 00:00:17</a:t>
            </a:r>
          </a:p>
          <a:p>
            <a:r>
              <a:rPr lang="en-US" sz="1400" dirty="0">
                <a:solidFill>
                  <a:schemeClr val="accent3"/>
                </a:solidFill>
              </a:rPr>
              <a:t>SQL Server 2019: 00:00:10</a:t>
            </a:r>
          </a:p>
        </p:txBody>
      </p:sp>
    </p:spTree>
    <p:extLst>
      <p:ext uri="{BB962C8B-B14F-4D97-AF65-F5344CB8AC3E}">
        <p14:creationId xmlns:p14="http://schemas.microsoft.com/office/powerpoint/2010/main" val="25689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DA979F-2018-4A33-921A-41CA62D48FDA}"/>
              </a:ext>
            </a:extLst>
          </p:cNvPr>
          <p:cNvSpPr/>
          <p:nvPr/>
        </p:nvSpPr>
        <p:spPr>
          <a:xfrm>
            <a:off x="1" y="6012206"/>
            <a:ext cx="3513220" cy="748988"/>
          </a:xfrm>
          <a:prstGeom prst="rect">
            <a:avLst/>
          </a:prstGeom>
          <a:solidFill>
            <a:schemeClr val="bg1"/>
          </a:solidFill>
        </p:spPr>
        <p:txBody>
          <a:bodyPr wrap="square">
            <a:spAutoFit/>
          </a:bodyPr>
          <a:lstStyle/>
          <a:p>
            <a:r>
              <a:rPr lang="en-US" sz="1467" dirty="0">
                <a:solidFill>
                  <a:schemeClr val="bg1"/>
                </a:solidFill>
              </a:rPr>
              <a:t>Total execution time</a:t>
            </a:r>
          </a:p>
          <a:p>
            <a:r>
              <a:rPr lang="en-US" sz="1400" dirty="0">
                <a:solidFill>
                  <a:schemeClr val="bg1"/>
                </a:solidFill>
              </a:rPr>
              <a:t>SQL Server 2017: 00:00:17</a:t>
            </a:r>
          </a:p>
          <a:p>
            <a:r>
              <a:rPr lang="en-US" sz="1400" dirty="0">
                <a:solidFill>
                  <a:schemeClr val="bg1"/>
                </a:solidFill>
              </a:rPr>
              <a:t>SQL Server 2019: 00:00:10</a:t>
            </a:r>
          </a:p>
        </p:txBody>
      </p:sp>
      <p:pic>
        <p:nvPicPr>
          <p:cNvPr id="7" name="Picture 6">
            <a:extLst>
              <a:ext uri="{FF2B5EF4-FFF2-40B4-BE49-F238E27FC236}">
                <a16:creationId xmlns:a16="http://schemas.microsoft.com/office/drawing/2014/main" id="{C4B5677B-B6B1-4E02-8D4E-0F7D7BDD4442}"/>
              </a:ext>
            </a:extLst>
          </p:cNvPr>
          <p:cNvPicPr>
            <a:picLocks noChangeAspect="1"/>
          </p:cNvPicPr>
          <p:nvPr/>
        </p:nvPicPr>
        <p:blipFill>
          <a:blip r:embed="rId2"/>
          <a:stretch>
            <a:fillRect/>
          </a:stretch>
        </p:blipFill>
        <p:spPr>
          <a:xfrm>
            <a:off x="628810" y="1610628"/>
            <a:ext cx="10934381" cy="2550696"/>
          </a:xfrm>
          <a:prstGeom prst="rect">
            <a:avLst/>
          </a:prstGeom>
        </p:spPr>
      </p:pic>
      <p:sp>
        <p:nvSpPr>
          <p:cNvPr id="8" name="Title 2">
            <a:extLst>
              <a:ext uri="{FF2B5EF4-FFF2-40B4-BE49-F238E27FC236}">
                <a16:creationId xmlns:a16="http://schemas.microsoft.com/office/drawing/2014/main" id="{2CC45CFB-8B4A-4AB3-BA56-F05AB85D86C2}"/>
              </a:ext>
            </a:extLst>
          </p:cNvPr>
          <p:cNvSpPr>
            <a:spLocks noGrp="1"/>
          </p:cNvSpPr>
          <p:nvPr>
            <p:ph type="title"/>
          </p:nvPr>
        </p:nvSpPr>
        <p:spPr>
          <a:xfrm>
            <a:off x="416993" y="583916"/>
            <a:ext cx="11308283" cy="553998"/>
          </a:xfrm>
        </p:spPr>
        <p:txBody>
          <a:bodyPr/>
          <a:lstStyle/>
          <a:p>
            <a:r>
              <a:rPr lang="en-US" dirty="0">
                <a:latin typeface="Segoe UI Semibold" panose="020B0702040204020203" pitchFamily="34" charset="0"/>
                <a:cs typeface="Segoe UI Semibold" panose="020B0702040204020203" pitchFamily="34" charset="0"/>
              </a:rPr>
              <a:t>Execution Plan</a:t>
            </a:r>
          </a:p>
        </p:txBody>
      </p:sp>
      <p:pic>
        <p:nvPicPr>
          <p:cNvPr id="4" name="Picture 3">
            <a:extLst>
              <a:ext uri="{FF2B5EF4-FFF2-40B4-BE49-F238E27FC236}">
                <a16:creationId xmlns:a16="http://schemas.microsoft.com/office/drawing/2014/main" id="{F46AD1B6-5EA5-4AF1-B08E-1D4535E54568}"/>
              </a:ext>
            </a:extLst>
          </p:cNvPr>
          <p:cNvPicPr>
            <a:picLocks noChangeAspect="1"/>
          </p:cNvPicPr>
          <p:nvPr/>
        </p:nvPicPr>
        <p:blipFill>
          <a:blip r:embed="rId3"/>
          <a:stretch>
            <a:fillRect/>
          </a:stretch>
        </p:blipFill>
        <p:spPr>
          <a:xfrm>
            <a:off x="874395" y="2885976"/>
            <a:ext cx="2865967" cy="3845024"/>
          </a:xfrm>
          <a:prstGeom prst="rect">
            <a:avLst/>
          </a:prstGeom>
        </p:spPr>
      </p:pic>
    </p:spTree>
    <p:extLst>
      <p:ext uri="{BB962C8B-B14F-4D97-AF65-F5344CB8AC3E}">
        <p14:creationId xmlns:p14="http://schemas.microsoft.com/office/powerpoint/2010/main" val="35235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6B8A4-0AFA-4252-923B-30CF0647385D}"/>
              </a:ext>
            </a:extLst>
          </p:cNvPr>
          <p:cNvPicPr>
            <a:picLocks noChangeAspect="1"/>
          </p:cNvPicPr>
          <p:nvPr/>
        </p:nvPicPr>
        <p:blipFill rotWithShape="1">
          <a:blip r:embed="rId2"/>
          <a:srcRect l="3472" t="15301" r="20764" b="13571"/>
          <a:stretch/>
        </p:blipFill>
        <p:spPr>
          <a:xfrm>
            <a:off x="0" y="210580"/>
            <a:ext cx="12192000" cy="6436840"/>
          </a:xfrm>
          <a:prstGeom prst="rect">
            <a:avLst/>
          </a:prstGeom>
        </p:spPr>
      </p:pic>
      <p:sp>
        <p:nvSpPr>
          <p:cNvPr id="4" name="Rectangle 3">
            <a:extLst>
              <a:ext uri="{FF2B5EF4-FFF2-40B4-BE49-F238E27FC236}">
                <a16:creationId xmlns:a16="http://schemas.microsoft.com/office/drawing/2014/main" id="{E0146D47-8D67-4DDB-989B-6AE292876D94}"/>
              </a:ext>
            </a:extLst>
          </p:cNvPr>
          <p:cNvSpPr/>
          <p:nvPr/>
        </p:nvSpPr>
        <p:spPr>
          <a:xfrm>
            <a:off x="3268870" y="4695137"/>
            <a:ext cx="2232527" cy="2698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a:extLst>
              <a:ext uri="{FF2B5EF4-FFF2-40B4-BE49-F238E27FC236}">
                <a16:creationId xmlns:a16="http://schemas.microsoft.com/office/drawing/2014/main" id="{5864ABB1-27AF-4B80-B5E0-A8095F71FF99}"/>
              </a:ext>
            </a:extLst>
          </p:cNvPr>
          <p:cNvSpPr/>
          <p:nvPr/>
        </p:nvSpPr>
        <p:spPr>
          <a:xfrm>
            <a:off x="2782956" y="4173885"/>
            <a:ext cx="1351723" cy="2698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239633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7CA4D-E12F-4C54-AE5B-BF551710A9CF}"/>
              </a:ext>
            </a:extLst>
          </p:cNvPr>
          <p:cNvSpPr/>
          <p:nvPr/>
        </p:nvSpPr>
        <p:spPr>
          <a:xfrm>
            <a:off x="1" y="6012206"/>
            <a:ext cx="3513220" cy="748988"/>
          </a:xfrm>
          <a:prstGeom prst="rect">
            <a:avLst/>
          </a:prstGeom>
          <a:solidFill>
            <a:schemeClr val="bg1"/>
          </a:solidFill>
        </p:spPr>
        <p:txBody>
          <a:bodyPr wrap="square">
            <a:spAutoFit/>
          </a:bodyPr>
          <a:lstStyle/>
          <a:p>
            <a:r>
              <a:rPr lang="en-US" sz="1467" dirty="0">
                <a:solidFill>
                  <a:schemeClr val="bg1"/>
                </a:solidFill>
              </a:rPr>
              <a:t>Total execution time</a:t>
            </a:r>
          </a:p>
          <a:p>
            <a:r>
              <a:rPr lang="en-US" sz="1400" dirty="0">
                <a:solidFill>
                  <a:schemeClr val="bg1"/>
                </a:solidFill>
              </a:rPr>
              <a:t>SQL Server 2017: 00:00:17</a:t>
            </a:r>
          </a:p>
          <a:p>
            <a:r>
              <a:rPr lang="en-US" sz="1400" dirty="0">
                <a:solidFill>
                  <a:schemeClr val="bg1"/>
                </a:solidFill>
              </a:rPr>
              <a:t>SQL Server 2019: 00:00:10</a:t>
            </a:r>
          </a:p>
        </p:txBody>
      </p:sp>
      <p:pic>
        <p:nvPicPr>
          <p:cNvPr id="5" name="Picture 4">
            <a:extLst>
              <a:ext uri="{FF2B5EF4-FFF2-40B4-BE49-F238E27FC236}">
                <a16:creationId xmlns:a16="http://schemas.microsoft.com/office/drawing/2014/main" id="{06C19E25-5A9D-4B11-8FFA-2150BF811082}"/>
              </a:ext>
            </a:extLst>
          </p:cNvPr>
          <p:cNvPicPr>
            <a:picLocks noChangeAspect="1"/>
          </p:cNvPicPr>
          <p:nvPr/>
        </p:nvPicPr>
        <p:blipFill rotWithShape="1">
          <a:blip r:embed="rId2"/>
          <a:srcRect l="3339" t="21078" r="54926" b="76967"/>
          <a:stretch/>
        </p:blipFill>
        <p:spPr>
          <a:xfrm>
            <a:off x="0" y="440267"/>
            <a:ext cx="8429309" cy="222095"/>
          </a:xfrm>
          <a:prstGeom prst="rect">
            <a:avLst/>
          </a:prstGeom>
        </p:spPr>
      </p:pic>
      <p:pic>
        <p:nvPicPr>
          <p:cNvPr id="3" name="Picture 2">
            <a:extLst>
              <a:ext uri="{FF2B5EF4-FFF2-40B4-BE49-F238E27FC236}">
                <a16:creationId xmlns:a16="http://schemas.microsoft.com/office/drawing/2014/main" id="{0CB51317-B1D9-4F48-8B72-6C4AD3FAEA7F}"/>
              </a:ext>
            </a:extLst>
          </p:cNvPr>
          <p:cNvPicPr>
            <a:picLocks noChangeAspect="1"/>
          </p:cNvPicPr>
          <p:nvPr/>
        </p:nvPicPr>
        <p:blipFill>
          <a:blip r:embed="rId3"/>
          <a:stretch>
            <a:fillRect/>
          </a:stretch>
        </p:blipFill>
        <p:spPr>
          <a:xfrm>
            <a:off x="4137304" y="662362"/>
            <a:ext cx="8054697" cy="4566381"/>
          </a:xfrm>
          <a:prstGeom prst="rect">
            <a:avLst/>
          </a:prstGeom>
        </p:spPr>
      </p:pic>
      <p:grpSp>
        <p:nvGrpSpPr>
          <p:cNvPr id="12" name="Group 11">
            <a:extLst>
              <a:ext uri="{FF2B5EF4-FFF2-40B4-BE49-F238E27FC236}">
                <a16:creationId xmlns:a16="http://schemas.microsoft.com/office/drawing/2014/main" id="{161F85B6-EFE1-42AA-BD12-9FABEB53C6F4}"/>
              </a:ext>
            </a:extLst>
          </p:cNvPr>
          <p:cNvGrpSpPr/>
          <p:nvPr/>
        </p:nvGrpSpPr>
        <p:grpSpPr>
          <a:xfrm>
            <a:off x="-12059" y="1767837"/>
            <a:ext cx="7195180" cy="4649896"/>
            <a:chOff x="-9045" y="1325878"/>
            <a:chExt cx="5396385" cy="3487422"/>
          </a:xfrm>
        </p:grpSpPr>
        <p:grpSp>
          <p:nvGrpSpPr>
            <p:cNvPr id="2" name="Group 1">
              <a:extLst>
                <a:ext uri="{FF2B5EF4-FFF2-40B4-BE49-F238E27FC236}">
                  <a16:creationId xmlns:a16="http://schemas.microsoft.com/office/drawing/2014/main" id="{A2AB58A6-4A4D-4D17-B39A-65A8EEAE4D46}"/>
                </a:ext>
              </a:extLst>
            </p:cNvPr>
            <p:cNvGrpSpPr/>
            <p:nvPr/>
          </p:nvGrpSpPr>
          <p:grpSpPr>
            <a:xfrm>
              <a:off x="-9045" y="1325878"/>
              <a:ext cx="5396385" cy="3487422"/>
              <a:chOff x="-9045" y="1325878"/>
              <a:chExt cx="4878225" cy="3215712"/>
            </a:xfrm>
          </p:grpSpPr>
          <p:pic>
            <p:nvPicPr>
              <p:cNvPr id="7" name="Picture 6">
                <a:extLst>
                  <a:ext uri="{FF2B5EF4-FFF2-40B4-BE49-F238E27FC236}">
                    <a16:creationId xmlns:a16="http://schemas.microsoft.com/office/drawing/2014/main" id="{1CBFA933-ADF8-4227-B5AD-211CE8928C44}"/>
                  </a:ext>
                </a:extLst>
              </p:cNvPr>
              <p:cNvPicPr>
                <a:picLocks noChangeAspect="1"/>
              </p:cNvPicPr>
              <p:nvPr/>
            </p:nvPicPr>
            <p:blipFill rotWithShape="1">
              <a:blip r:embed="rId2"/>
              <a:srcRect l="72767" t="46356" r="1641" b="5058"/>
              <a:stretch/>
            </p:blipFill>
            <p:spPr>
              <a:xfrm>
                <a:off x="1857854" y="1325878"/>
                <a:ext cx="3011326" cy="3215711"/>
              </a:xfrm>
              <a:prstGeom prst="rect">
                <a:avLst/>
              </a:prstGeom>
            </p:spPr>
          </p:pic>
          <p:pic>
            <p:nvPicPr>
              <p:cNvPr id="6" name="Picture 5">
                <a:extLst>
                  <a:ext uri="{FF2B5EF4-FFF2-40B4-BE49-F238E27FC236}">
                    <a16:creationId xmlns:a16="http://schemas.microsoft.com/office/drawing/2014/main" id="{1F75555E-DDB0-46DB-BBA8-537519AD91FB}"/>
                  </a:ext>
                </a:extLst>
              </p:cNvPr>
              <p:cNvPicPr>
                <a:picLocks noChangeAspect="1"/>
              </p:cNvPicPr>
              <p:nvPr/>
            </p:nvPicPr>
            <p:blipFill rotWithShape="1">
              <a:blip r:embed="rId2"/>
              <a:srcRect l="1738" t="46356" r="74353" b="5058"/>
              <a:stretch/>
            </p:blipFill>
            <p:spPr>
              <a:xfrm>
                <a:off x="-9045" y="1325879"/>
                <a:ext cx="2813206" cy="3215711"/>
              </a:xfrm>
              <a:prstGeom prst="rect">
                <a:avLst/>
              </a:prstGeom>
            </p:spPr>
          </p:pic>
        </p:grpSp>
        <p:sp>
          <p:nvSpPr>
            <p:cNvPr id="8" name="Rectangle 7">
              <a:extLst>
                <a:ext uri="{FF2B5EF4-FFF2-40B4-BE49-F238E27FC236}">
                  <a16:creationId xmlns:a16="http://schemas.microsoft.com/office/drawing/2014/main" id="{2631BC79-D47D-4773-8ABF-430E094FCD8F}"/>
                </a:ext>
              </a:extLst>
            </p:cNvPr>
            <p:cNvSpPr/>
            <p:nvPr/>
          </p:nvSpPr>
          <p:spPr>
            <a:xfrm>
              <a:off x="4498181" y="4583977"/>
              <a:ext cx="450057"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3" name="Rectangle 12">
            <a:extLst>
              <a:ext uri="{FF2B5EF4-FFF2-40B4-BE49-F238E27FC236}">
                <a16:creationId xmlns:a16="http://schemas.microsoft.com/office/drawing/2014/main" id="{16ECBE4E-6D65-4F34-B15F-757CC2B542E1}"/>
              </a:ext>
            </a:extLst>
          </p:cNvPr>
          <p:cNvSpPr/>
          <p:nvPr/>
        </p:nvSpPr>
        <p:spPr>
          <a:xfrm>
            <a:off x="7429501" y="5722119"/>
            <a:ext cx="2604775" cy="748988"/>
          </a:xfrm>
          <a:prstGeom prst="rect">
            <a:avLst/>
          </a:prstGeom>
          <a:solidFill>
            <a:schemeClr val="bg1"/>
          </a:solidFill>
        </p:spPr>
        <p:txBody>
          <a:bodyPr wrap="square">
            <a:spAutoFit/>
          </a:bodyPr>
          <a:lstStyle/>
          <a:p>
            <a:r>
              <a:rPr lang="en-US" sz="1467" dirty="0">
                <a:solidFill>
                  <a:schemeClr val="accent3"/>
                </a:solidFill>
              </a:rPr>
              <a:t>Total execution time</a:t>
            </a:r>
          </a:p>
          <a:p>
            <a:r>
              <a:rPr lang="en-US" sz="1400" dirty="0">
                <a:solidFill>
                  <a:schemeClr val="accent3"/>
                </a:solidFill>
              </a:rPr>
              <a:t>SQL Server 2017: 00:02:40</a:t>
            </a:r>
          </a:p>
          <a:p>
            <a:r>
              <a:rPr lang="en-US" sz="1400" dirty="0">
                <a:solidFill>
                  <a:schemeClr val="accent3"/>
                </a:solidFill>
              </a:rPr>
              <a:t>SQL Server 2019: 00:01:00</a:t>
            </a:r>
          </a:p>
        </p:txBody>
      </p:sp>
      <p:pic>
        <p:nvPicPr>
          <p:cNvPr id="14" name="Picture 13">
            <a:extLst>
              <a:ext uri="{FF2B5EF4-FFF2-40B4-BE49-F238E27FC236}">
                <a16:creationId xmlns:a16="http://schemas.microsoft.com/office/drawing/2014/main" id="{C5F071A6-3EC7-4A3C-A617-7F7009CE9A57}"/>
              </a:ext>
            </a:extLst>
          </p:cNvPr>
          <p:cNvPicPr>
            <a:picLocks noChangeAspect="1"/>
          </p:cNvPicPr>
          <p:nvPr/>
        </p:nvPicPr>
        <p:blipFill>
          <a:blip r:embed="rId4"/>
          <a:stretch>
            <a:fillRect/>
          </a:stretch>
        </p:blipFill>
        <p:spPr>
          <a:xfrm>
            <a:off x="-12061" y="1767835"/>
            <a:ext cx="7441561" cy="4668999"/>
          </a:xfrm>
          <a:prstGeom prst="rect">
            <a:avLst/>
          </a:prstGeom>
        </p:spPr>
      </p:pic>
    </p:spTree>
    <p:extLst>
      <p:ext uri="{BB962C8B-B14F-4D97-AF65-F5344CB8AC3E}">
        <p14:creationId xmlns:p14="http://schemas.microsoft.com/office/powerpoint/2010/main" val="24195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60FC97-2F70-4878-A180-97DAC9473EE0}"/>
              </a:ext>
            </a:extLst>
          </p:cNvPr>
          <p:cNvPicPr>
            <a:picLocks noChangeAspect="1"/>
          </p:cNvPicPr>
          <p:nvPr/>
        </p:nvPicPr>
        <p:blipFill rotWithShape="1">
          <a:blip r:embed="rId2"/>
          <a:srcRect l="3438" t="24931" r="45402" b="73108"/>
          <a:stretch/>
        </p:blipFill>
        <p:spPr>
          <a:xfrm>
            <a:off x="997608" y="273921"/>
            <a:ext cx="10027921" cy="216195"/>
          </a:xfrm>
          <a:prstGeom prst="rect">
            <a:avLst/>
          </a:prstGeom>
        </p:spPr>
      </p:pic>
      <p:pic>
        <p:nvPicPr>
          <p:cNvPr id="6" name="Picture 5">
            <a:extLst>
              <a:ext uri="{FF2B5EF4-FFF2-40B4-BE49-F238E27FC236}">
                <a16:creationId xmlns:a16="http://schemas.microsoft.com/office/drawing/2014/main" id="{C0FDBF7E-1394-4F90-B0CB-2A3A0076B2EC}"/>
              </a:ext>
            </a:extLst>
          </p:cNvPr>
          <p:cNvPicPr>
            <a:picLocks noChangeAspect="1"/>
          </p:cNvPicPr>
          <p:nvPr/>
        </p:nvPicPr>
        <p:blipFill rotWithShape="1">
          <a:blip r:embed="rId3"/>
          <a:srcRect l="3489" t="15325" r="68187" b="67343"/>
          <a:stretch/>
        </p:blipFill>
        <p:spPr>
          <a:xfrm>
            <a:off x="2673767" y="2353227"/>
            <a:ext cx="5750252" cy="1978835"/>
          </a:xfrm>
          <a:prstGeom prst="rect">
            <a:avLst/>
          </a:prstGeom>
        </p:spPr>
      </p:pic>
      <p:sp>
        <p:nvSpPr>
          <p:cNvPr id="8" name="Rectangle 7">
            <a:extLst>
              <a:ext uri="{FF2B5EF4-FFF2-40B4-BE49-F238E27FC236}">
                <a16:creationId xmlns:a16="http://schemas.microsoft.com/office/drawing/2014/main" id="{CB3339CA-E082-47AD-BC1D-656618875CC8}"/>
              </a:ext>
            </a:extLst>
          </p:cNvPr>
          <p:cNvSpPr/>
          <p:nvPr/>
        </p:nvSpPr>
        <p:spPr>
          <a:xfrm>
            <a:off x="4002486" y="1761513"/>
            <a:ext cx="3092812" cy="454420"/>
          </a:xfrm>
          <a:prstGeom prst="rect">
            <a:avLst/>
          </a:prstGeom>
        </p:spPr>
        <p:txBody>
          <a:bodyPr wrap="square">
            <a:spAutoFit/>
          </a:bodyPr>
          <a:lstStyle/>
          <a:p>
            <a:pPr marL="6351"/>
            <a:r>
              <a:rPr lang="en-US" sz="2353" dirty="0">
                <a:cs typeface="Consolas" panose="020B0609020204030204" pitchFamily="49" charset="0"/>
              </a:rPr>
              <a:t>Let’s try sp_rxPredict</a:t>
            </a:r>
          </a:p>
        </p:txBody>
      </p:sp>
      <p:sp>
        <p:nvSpPr>
          <p:cNvPr id="10" name="TextBox 9">
            <a:extLst>
              <a:ext uri="{FF2B5EF4-FFF2-40B4-BE49-F238E27FC236}">
                <a16:creationId xmlns:a16="http://schemas.microsoft.com/office/drawing/2014/main" id="{ABE16765-BD10-4258-8217-0E9F122CDC26}"/>
              </a:ext>
            </a:extLst>
          </p:cNvPr>
          <p:cNvSpPr txBox="1"/>
          <p:nvPr/>
        </p:nvSpPr>
        <p:spPr>
          <a:xfrm>
            <a:off x="166037" y="6291595"/>
            <a:ext cx="6202679" cy="584968"/>
          </a:xfrm>
          <a:prstGeom prst="rect">
            <a:avLst/>
          </a:prstGeom>
          <a:solidFill>
            <a:schemeClr val="bg1"/>
          </a:solidFill>
        </p:spPr>
        <p:txBody>
          <a:bodyPr wrap="square" rtlCol="0">
            <a:spAutoFit/>
          </a:bodyPr>
          <a:lstStyle/>
          <a:p>
            <a:r>
              <a:rPr lang="en-US" sz="1067" dirty="0"/>
              <a:t>Learn more: </a:t>
            </a:r>
          </a:p>
          <a:p>
            <a:r>
              <a:rPr lang="en-US" sz="1067" dirty="0">
                <a:hlinkClick r:id="rId4"/>
              </a:rPr>
              <a:t>https://docs.microsoft.com/en-us/sql/advanced-analytics/r/how-to-do-realtime-scoring</a:t>
            </a:r>
            <a:endParaRPr lang="en-US" sz="1067" dirty="0"/>
          </a:p>
          <a:p>
            <a:endParaRPr lang="en-US" sz="1067" dirty="0"/>
          </a:p>
        </p:txBody>
      </p:sp>
      <p:pic>
        <p:nvPicPr>
          <p:cNvPr id="9" name="Picture 8">
            <a:extLst>
              <a:ext uri="{FF2B5EF4-FFF2-40B4-BE49-F238E27FC236}">
                <a16:creationId xmlns:a16="http://schemas.microsoft.com/office/drawing/2014/main" id="{725BC789-77B4-42B1-AF4E-EE7DE75EEBD4}"/>
              </a:ext>
            </a:extLst>
          </p:cNvPr>
          <p:cNvPicPr>
            <a:picLocks noChangeAspect="1"/>
          </p:cNvPicPr>
          <p:nvPr/>
        </p:nvPicPr>
        <p:blipFill>
          <a:blip r:embed="rId5"/>
          <a:stretch>
            <a:fillRect/>
          </a:stretch>
        </p:blipFill>
        <p:spPr>
          <a:xfrm>
            <a:off x="997608" y="490116"/>
            <a:ext cx="10027921" cy="950013"/>
          </a:xfrm>
          <a:prstGeom prst="rect">
            <a:avLst/>
          </a:prstGeom>
        </p:spPr>
      </p:pic>
      <p:pic>
        <p:nvPicPr>
          <p:cNvPr id="3" name="Picture 2">
            <a:extLst>
              <a:ext uri="{FF2B5EF4-FFF2-40B4-BE49-F238E27FC236}">
                <a16:creationId xmlns:a16="http://schemas.microsoft.com/office/drawing/2014/main" id="{6488B671-1EE4-49B7-ADF7-BC7DEA92BF97}"/>
              </a:ext>
            </a:extLst>
          </p:cNvPr>
          <p:cNvPicPr>
            <a:picLocks noChangeAspect="1"/>
          </p:cNvPicPr>
          <p:nvPr/>
        </p:nvPicPr>
        <p:blipFill rotWithShape="1">
          <a:blip r:embed="rId6"/>
          <a:srcRect t="1" b="80623"/>
          <a:stretch/>
        </p:blipFill>
        <p:spPr>
          <a:xfrm>
            <a:off x="484396" y="4462594"/>
            <a:ext cx="11054339" cy="451405"/>
          </a:xfrm>
          <a:prstGeom prst="rect">
            <a:avLst/>
          </a:prstGeom>
        </p:spPr>
      </p:pic>
      <p:pic>
        <p:nvPicPr>
          <p:cNvPr id="7" name="Picture 6">
            <a:extLst>
              <a:ext uri="{FF2B5EF4-FFF2-40B4-BE49-F238E27FC236}">
                <a16:creationId xmlns:a16="http://schemas.microsoft.com/office/drawing/2014/main" id="{4F1CC9CD-A4C5-4032-A2A4-F328413AFF66}"/>
              </a:ext>
            </a:extLst>
          </p:cNvPr>
          <p:cNvPicPr>
            <a:picLocks noChangeAspect="1"/>
          </p:cNvPicPr>
          <p:nvPr/>
        </p:nvPicPr>
        <p:blipFill rotWithShape="1">
          <a:blip r:embed="rId6"/>
          <a:srcRect t="45241"/>
          <a:stretch/>
        </p:blipFill>
        <p:spPr>
          <a:xfrm>
            <a:off x="484397" y="4913999"/>
            <a:ext cx="11054339" cy="1275707"/>
          </a:xfrm>
          <a:prstGeom prst="rect">
            <a:avLst/>
          </a:prstGeom>
        </p:spPr>
      </p:pic>
    </p:spTree>
    <p:extLst>
      <p:ext uri="{BB962C8B-B14F-4D97-AF65-F5344CB8AC3E}">
        <p14:creationId xmlns:p14="http://schemas.microsoft.com/office/powerpoint/2010/main" val="669758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A173B5-29DA-4737-B620-A7A08F953F22}"/>
              </a:ext>
            </a:extLst>
          </p:cNvPr>
          <p:cNvPicPr>
            <a:picLocks noChangeAspect="1"/>
          </p:cNvPicPr>
          <p:nvPr/>
        </p:nvPicPr>
        <p:blipFill>
          <a:blip r:embed="rId2"/>
          <a:stretch>
            <a:fillRect/>
          </a:stretch>
        </p:blipFill>
        <p:spPr>
          <a:xfrm>
            <a:off x="-36542" y="0"/>
            <a:ext cx="12265083" cy="6858000"/>
          </a:xfrm>
          <a:prstGeom prst="rect">
            <a:avLst/>
          </a:prstGeom>
        </p:spPr>
      </p:pic>
    </p:spTree>
    <p:extLst>
      <p:ext uri="{BB962C8B-B14F-4D97-AF65-F5344CB8AC3E}">
        <p14:creationId xmlns:p14="http://schemas.microsoft.com/office/powerpoint/2010/main" val="946248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 </a:t>
            </a:r>
            <a:r>
              <a:rPr lang="es-ES" dirty="0" err="1"/>
              <a:t>One</a:t>
            </a:r>
            <a:endParaRPr lang="es-ES" dirty="0"/>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421082" y="4018095"/>
            <a:ext cx="7349836" cy="1292662"/>
          </a:xfrm>
        </p:spPr>
        <p:txBody>
          <a:bodyPr/>
          <a:lstStyle/>
          <a:p>
            <a:pPr marL="342900" indent="-342900">
              <a:buFont typeface="Arial" panose="020B0604020202020204" pitchFamily="34" charset="0"/>
              <a:buChar char="•"/>
            </a:pPr>
            <a:r>
              <a:rPr lang="es-ES" sz="2800" dirty="0" err="1"/>
              <a:t>Add</a:t>
            </a:r>
            <a:r>
              <a:rPr lang="es-ES" sz="2800" dirty="0"/>
              <a:t> ML </a:t>
            </a:r>
            <a:r>
              <a:rPr lang="es-ES" sz="2800" dirty="0" err="1"/>
              <a:t>Features</a:t>
            </a:r>
            <a:endParaRPr lang="es-ES" sz="2800" dirty="0"/>
          </a:p>
          <a:p>
            <a:pPr marL="342900" indent="-342900">
              <a:buFont typeface="Arial" panose="020B0604020202020204" pitchFamily="34" charset="0"/>
              <a:buChar char="•"/>
            </a:pPr>
            <a:r>
              <a:rPr lang="es-ES" sz="2800" dirty="0"/>
              <a:t>Grant Access &amp; Configure</a:t>
            </a:r>
          </a:p>
          <a:p>
            <a:pPr marL="342900" indent="-342900">
              <a:buFont typeface="Arial" panose="020B0604020202020204" pitchFamily="34" charset="0"/>
              <a:buChar char="•"/>
            </a:pPr>
            <a:r>
              <a:rPr lang="es-ES" sz="2800" dirty="0" err="1"/>
              <a:t>Install</a:t>
            </a:r>
            <a:r>
              <a:rPr lang="es-ES" sz="2800" dirty="0"/>
              <a:t> Pre-</a:t>
            </a:r>
            <a:r>
              <a:rPr lang="es-ES" sz="2800" dirty="0" err="1"/>
              <a:t>Trained</a:t>
            </a:r>
            <a:r>
              <a:rPr lang="es-ES" sz="2800" dirty="0"/>
              <a:t> </a:t>
            </a:r>
            <a:r>
              <a:rPr lang="es-ES" sz="2800" dirty="0" err="1"/>
              <a:t>Models</a:t>
            </a:r>
            <a:endParaRPr lang="es-ES" sz="2800" dirty="0"/>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48F49A-D341-438A-9436-E8859193F148}"/>
              </a:ext>
            </a:extLst>
          </p:cNvPr>
          <p:cNvSpPr txBox="1"/>
          <p:nvPr/>
        </p:nvSpPr>
        <p:spPr>
          <a:xfrm>
            <a:off x="267502" y="6273032"/>
            <a:ext cx="11656995" cy="584968"/>
          </a:xfrm>
          <a:prstGeom prst="rect">
            <a:avLst/>
          </a:prstGeom>
          <a:solidFill>
            <a:schemeClr val="bg1"/>
          </a:solidFill>
        </p:spPr>
        <p:txBody>
          <a:bodyPr wrap="square" rtlCol="0">
            <a:spAutoFit/>
          </a:bodyPr>
          <a:lstStyle/>
          <a:p>
            <a:r>
              <a:rPr lang="en-US" sz="1067" dirty="0">
                <a:solidFill>
                  <a:schemeClr val="bg1"/>
                </a:solidFill>
              </a:rPr>
              <a:t>Learn more: </a:t>
            </a:r>
          </a:p>
          <a:p>
            <a:r>
              <a:rPr lang="en-US" sz="1067" dirty="0">
                <a:solidFill>
                  <a:schemeClr val="bg1"/>
                </a:solidFill>
                <a:hlinkClick r:id="rId2">
                  <a:extLst>
                    <a:ext uri="{A12FA001-AC4F-418D-AE19-62706E023703}">
                      <ahyp:hlinkClr xmlns:ahyp="http://schemas.microsoft.com/office/drawing/2018/hyperlinkcolor" val="tx"/>
                    </a:ext>
                  </a:extLst>
                </a:hlinkClick>
              </a:rPr>
              <a:t>https://docs.microsoft.com/en-us/sql/advanced-analytics/r/how-to-do-realtime-scoring</a:t>
            </a:r>
            <a:endParaRPr lang="en-US" sz="1067" dirty="0">
              <a:solidFill>
                <a:schemeClr val="bg1"/>
              </a:solidFill>
            </a:endParaRPr>
          </a:p>
          <a:p>
            <a:endParaRPr lang="en-US" sz="1067" dirty="0">
              <a:solidFill>
                <a:schemeClr val="bg1"/>
              </a:solidFill>
            </a:endParaRPr>
          </a:p>
        </p:txBody>
      </p:sp>
      <p:pic>
        <p:nvPicPr>
          <p:cNvPr id="2" name="Picture 1">
            <a:extLst>
              <a:ext uri="{FF2B5EF4-FFF2-40B4-BE49-F238E27FC236}">
                <a16:creationId xmlns:a16="http://schemas.microsoft.com/office/drawing/2014/main" id="{AD048DDE-C232-4F92-93F0-A7C6AD73940F}"/>
              </a:ext>
            </a:extLst>
          </p:cNvPr>
          <p:cNvPicPr>
            <a:picLocks noChangeAspect="1"/>
          </p:cNvPicPr>
          <p:nvPr/>
        </p:nvPicPr>
        <p:blipFill>
          <a:blip r:embed="rId3"/>
          <a:stretch>
            <a:fillRect/>
          </a:stretch>
        </p:blipFill>
        <p:spPr>
          <a:xfrm>
            <a:off x="777685" y="0"/>
            <a:ext cx="10170695" cy="6858000"/>
          </a:xfrm>
          <a:prstGeom prst="rect">
            <a:avLst/>
          </a:prstGeom>
        </p:spPr>
      </p:pic>
      <p:pic>
        <p:nvPicPr>
          <p:cNvPr id="4" name="Picture 3">
            <a:extLst>
              <a:ext uri="{FF2B5EF4-FFF2-40B4-BE49-F238E27FC236}">
                <a16:creationId xmlns:a16="http://schemas.microsoft.com/office/drawing/2014/main" id="{F7696606-AA10-4994-8FF5-2A292847FC41}"/>
              </a:ext>
            </a:extLst>
          </p:cNvPr>
          <p:cNvPicPr>
            <a:picLocks noChangeAspect="1"/>
          </p:cNvPicPr>
          <p:nvPr/>
        </p:nvPicPr>
        <p:blipFill>
          <a:blip r:embed="rId4"/>
          <a:stretch>
            <a:fillRect/>
          </a:stretch>
        </p:blipFill>
        <p:spPr>
          <a:xfrm>
            <a:off x="777683" y="0"/>
            <a:ext cx="10170695" cy="6858000"/>
          </a:xfrm>
          <a:prstGeom prst="rect">
            <a:avLst/>
          </a:prstGeom>
        </p:spPr>
      </p:pic>
    </p:spTree>
    <p:extLst>
      <p:ext uri="{BB962C8B-B14F-4D97-AF65-F5344CB8AC3E}">
        <p14:creationId xmlns:p14="http://schemas.microsoft.com/office/powerpoint/2010/main" val="5397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14663-1C96-4828-8BBB-B8638911B841}"/>
              </a:ext>
            </a:extLst>
          </p:cNvPr>
          <p:cNvPicPr>
            <a:picLocks noChangeAspect="1"/>
          </p:cNvPicPr>
          <p:nvPr/>
        </p:nvPicPr>
        <p:blipFill rotWithShape="1">
          <a:blip r:embed="rId2"/>
          <a:srcRect l="3375" t="15325" r="26438" b="74784"/>
          <a:stretch/>
        </p:blipFill>
        <p:spPr>
          <a:xfrm>
            <a:off x="0" y="268917"/>
            <a:ext cx="12192000" cy="966240"/>
          </a:xfrm>
          <a:prstGeom prst="rect">
            <a:avLst/>
          </a:prstGeom>
        </p:spPr>
      </p:pic>
      <p:grpSp>
        <p:nvGrpSpPr>
          <p:cNvPr id="7" name="Group 6">
            <a:extLst>
              <a:ext uri="{FF2B5EF4-FFF2-40B4-BE49-F238E27FC236}">
                <a16:creationId xmlns:a16="http://schemas.microsoft.com/office/drawing/2014/main" id="{30C2BEB3-B55F-468F-9A5E-19F073C7620B}"/>
              </a:ext>
            </a:extLst>
          </p:cNvPr>
          <p:cNvGrpSpPr/>
          <p:nvPr/>
        </p:nvGrpSpPr>
        <p:grpSpPr>
          <a:xfrm>
            <a:off x="0" y="1484892"/>
            <a:ext cx="7213600" cy="3888216"/>
            <a:chOff x="0" y="1071638"/>
            <a:chExt cx="5410200" cy="2916162"/>
          </a:xfrm>
        </p:grpSpPr>
        <p:pic>
          <p:nvPicPr>
            <p:cNvPr id="5" name="Picture 4">
              <a:extLst>
                <a:ext uri="{FF2B5EF4-FFF2-40B4-BE49-F238E27FC236}">
                  <a16:creationId xmlns:a16="http://schemas.microsoft.com/office/drawing/2014/main" id="{7A898E50-B8C4-4EA6-8C31-789A164E4EAF}"/>
                </a:ext>
              </a:extLst>
            </p:cNvPr>
            <p:cNvPicPr>
              <a:picLocks noChangeAspect="1"/>
            </p:cNvPicPr>
            <p:nvPr/>
          </p:nvPicPr>
          <p:blipFill rotWithShape="1">
            <a:blip r:embed="rId2"/>
            <a:srcRect l="76289" t="54672" r="1871" b="5526"/>
            <a:stretch/>
          </p:blipFill>
          <p:spPr>
            <a:xfrm>
              <a:off x="2565400" y="1071638"/>
              <a:ext cx="2844800" cy="2916162"/>
            </a:xfrm>
            <a:prstGeom prst="rect">
              <a:avLst/>
            </a:prstGeom>
          </p:spPr>
        </p:pic>
        <p:pic>
          <p:nvPicPr>
            <p:cNvPr id="4" name="Picture 3">
              <a:extLst>
                <a:ext uri="{FF2B5EF4-FFF2-40B4-BE49-F238E27FC236}">
                  <a16:creationId xmlns:a16="http://schemas.microsoft.com/office/drawing/2014/main" id="{28B7BD08-E423-4B53-A7C8-CD6DAF1B924D}"/>
                </a:ext>
              </a:extLst>
            </p:cNvPr>
            <p:cNvPicPr>
              <a:picLocks noChangeAspect="1"/>
            </p:cNvPicPr>
            <p:nvPr/>
          </p:nvPicPr>
          <p:blipFill rotWithShape="1">
            <a:blip r:embed="rId2"/>
            <a:srcRect l="1769" t="54672" r="77956" b="5526"/>
            <a:stretch/>
          </p:blipFill>
          <p:spPr>
            <a:xfrm>
              <a:off x="0" y="1071638"/>
              <a:ext cx="2641600" cy="2916162"/>
            </a:xfrm>
            <a:prstGeom prst="rect">
              <a:avLst/>
            </a:prstGeom>
          </p:spPr>
        </p:pic>
        <p:pic>
          <p:nvPicPr>
            <p:cNvPr id="6" name="Picture 5">
              <a:extLst>
                <a:ext uri="{FF2B5EF4-FFF2-40B4-BE49-F238E27FC236}">
                  <a16:creationId xmlns:a16="http://schemas.microsoft.com/office/drawing/2014/main" id="{A0C97DAE-D25D-4065-B3C3-1EEE8DA9B158}"/>
                </a:ext>
              </a:extLst>
            </p:cNvPr>
            <p:cNvPicPr>
              <a:picLocks noChangeAspect="1"/>
            </p:cNvPicPr>
            <p:nvPr/>
          </p:nvPicPr>
          <p:blipFill rotWithShape="1">
            <a:blip r:embed="rId2"/>
            <a:srcRect l="71515" t="91960" r="1874" b="5526"/>
            <a:stretch/>
          </p:blipFill>
          <p:spPr>
            <a:xfrm>
              <a:off x="1943100" y="3803650"/>
              <a:ext cx="3467100" cy="184150"/>
            </a:xfrm>
            <a:prstGeom prst="rect">
              <a:avLst/>
            </a:prstGeom>
          </p:spPr>
        </p:pic>
      </p:grpSp>
      <p:grpSp>
        <p:nvGrpSpPr>
          <p:cNvPr id="14" name="Group 13">
            <a:extLst>
              <a:ext uri="{FF2B5EF4-FFF2-40B4-BE49-F238E27FC236}">
                <a16:creationId xmlns:a16="http://schemas.microsoft.com/office/drawing/2014/main" id="{11B089DF-5AC2-4BA6-8342-7C5FB367D51F}"/>
              </a:ext>
            </a:extLst>
          </p:cNvPr>
          <p:cNvGrpSpPr/>
          <p:nvPr/>
        </p:nvGrpSpPr>
        <p:grpSpPr>
          <a:xfrm>
            <a:off x="5366509" y="5021231"/>
            <a:ext cx="1847091" cy="351877"/>
            <a:chOff x="4729732" y="4471170"/>
            <a:chExt cx="1385318" cy="263908"/>
          </a:xfrm>
        </p:grpSpPr>
        <p:pic>
          <p:nvPicPr>
            <p:cNvPr id="12" name="Picture 11">
              <a:extLst>
                <a:ext uri="{FF2B5EF4-FFF2-40B4-BE49-F238E27FC236}">
                  <a16:creationId xmlns:a16="http://schemas.microsoft.com/office/drawing/2014/main" id="{9F87BA24-9727-4050-9C35-CDDC6EF3074A}"/>
                </a:ext>
              </a:extLst>
            </p:cNvPr>
            <p:cNvPicPr>
              <a:picLocks noChangeAspect="1"/>
            </p:cNvPicPr>
            <p:nvPr/>
          </p:nvPicPr>
          <p:blipFill rotWithShape="1">
            <a:blip r:embed="rId2"/>
            <a:srcRect l="90211" t="92133" r="2378" b="5526"/>
            <a:stretch/>
          </p:blipFill>
          <p:spPr>
            <a:xfrm>
              <a:off x="4754113" y="4493434"/>
              <a:ext cx="1360937" cy="241644"/>
            </a:xfrm>
            <a:prstGeom prst="rect">
              <a:avLst/>
            </a:prstGeom>
          </p:spPr>
        </p:pic>
        <p:sp>
          <p:nvSpPr>
            <p:cNvPr id="13" name="Rectangle 12">
              <a:extLst>
                <a:ext uri="{FF2B5EF4-FFF2-40B4-BE49-F238E27FC236}">
                  <a16:creationId xmlns:a16="http://schemas.microsoft.com/office/drawing/2014/main" id="{5D535E79-9299-4A7C-BE9B-C7B5935921E9}"/>
                </a:ext>
              </a:extLst>
            </p:cNvPr>
            <p:cNvSpPr/>
            <p:nvPr/>
          </p:nvSpPr>
          <p:spPr>
            <a:xfrm>
              <a:off x="4729732" y="4471170"/>
              <a:ext cx="1360936" cy="259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Tree>
    <p:extLst>
      <p:ext uri="{BB962C8B-B14F-4D97-AF65-F5344CB8AC3E}">
        <p14:creationId xmlns:p14="http://schemas.microsoft.com/office/powerpoint/2010/main" val="300139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416F1F2-28B9-4894-BBF6-4D24D922EA4B}"/>
              </a:ext>
            </a:extLst>
          </p:cNvPr>
          <p:cNvGraphicFramePr/>
          <p:nvPr>
            <p:extLst/>
          </p:nvPr>
        </p:nvGraphicFramePr>
        <p:xfrm>
          <a:off x="0" y="2"/>
          <a:ext cx="12192000" cy="68579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5972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a:xfrm>
            <a:off x="2421082" y="2875002"/>
            <a:ext cx="7349836" cy="553998"/>
          </a:xfrm>
        </p:spPr>
        <p:txBody>
          <a:bodyPr/>
          <a:lstStyle/>
          <a:p>
            <a:r>
              <a:rPr lang="es-ES" dirty="0"/>
              <a:t>Demo </a:t>
            </a:r>
            <a:r>
              <a:rPr lang="es-ES" dirty="0" err="1"/>
              <a:t>Four</a:t>
            </a:r>
            <a:endParaRPr lang="es-ES" dirty="0"/>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421082" y="3701478"/>
            <a:ext cx="7349836" cy="2769989"/>
          </a:xfrm>
        </p:spPr>
        <p:txBody>
          <a:bodyPr/>
          <a:lstStyle/>
          <a:p>
            <a:pPr marL="285750" indent="-285750">
              <a:spcAft>
                <a:spcPts val="1200"/>
              </a:spcAft>
              <a:buFont typeface="Arial" panose="020B0604020202020204" pitchFamily="34" charset="0"/>
              <a:buChar char="•"/>
            </a:pPr>
            <a:r>
              <a:rPr lang="en-US" sz="2800" dirty="0">
                <a:cs typeface="Segoe UI Semibold" panose="020B0702040204020203" pitchFamily="34" charset="0"/>
              </a:rPr>
              <a:t>(T-SQL) for json path</a:t>
            </a:r>
          </a:p>
          <a:p>
            <a:pPr marL="285750" indent="-285750">
              <a:spcAft>
                <a:spcPts val="1200"/>
              </a:spcAft>
              <a:buFont typeface="Arial" panose="020B0604020202020204" pitchFamily="34" charset="0"/>
              <a:buChar char="•"/>
            </a:pPr>
            <a:r>
              <a:rPr lang="en-US" sz="2800" dirty="0">
                <a:cs typeface="Segoe UI Semibold" panose="020B0702040204020203" pitchFamily="34" charset="0"/>
              </a:rPr>
              <a:t>(Python) </a:t>
            </a:r>
            <a:r>
              <a:rPr lang="en-US" sz="2800" dirty="0" err="1">
                <a:cs typeface="Segoe UI Semibold" panose="020B0702040204020203" pitchFamily="34" charset="0"/>
              </a:rPr>
              <a:t>json_normalize</a:t>
            </a:r>
            <a:endParaRPr lang="en-US" sz="2800" dirty="0">
              <a:cs typeface="Segoe UI Semibold" panose="020B0702040204020203" pitchFamily="34" charset="0"/>
            </a:endParaRPr>
          </a:p>
          <a:p>
            <a:pPr marL="285750" indent="-285750">
              <a:spcAft>
                <a:spcPts val="1200"/>
              </a:spcAft>
              <a:buFont typeface="Arial" panose="020B0604020202020204" pitchFamily="34" charset="0"/>
              <a:buChar char="•"/>
            </a:pPr>
            <a:r>
              <a:rPr lang="en-US" sz="2800" dirty="0" err="1">
                <a:cs typeface="Segoe UI Semibold" panose="020B0702040204020203" pitchFamily="34" charset="0"/>
              </a:rPr>
              <a:t>CognitiveAPI.ipynb</a:t>
            </a:r>
            <a:endParaRPr lang="en-US" sz="2800" dirty="0">
              <a:cs typeface="Segoe UI Semibold" panose="020B0702040204020203" pitchFamily="34" charset="0"/>
            </a:endParaRPr>
          </a:p>
          <a:p>
            <a:pPr marL="285750" indent="-285750">
              <a:spcAft>
                <a:spcPts val="1200"/>
              </a:spcAft>
              <a:buFont typeface="Arial" panose="020B0604020202020204" pitchFamily="34" charset="0"/>
              <a:buChar char="•"/>
            </a:pPr>
            <a:r>
              <a:rPr lang="en-US" sz="2800" dirty="0" err="1">
                <a:cs typeface="Segoe UI Semibold" panose="020B0702040204020203" pitchFamily="34" charset="0"/>
              </a:rPr>
              <a:t>Trollhunters.ipynb</a:t>
            </a:r>
            <a:endParaRPr lang="en-US" sz="2800" dirty="0">
              <a:cs typeface="Segoe UI Semibold" panose="020B0702040204020203" pitchFamily="34" charset="0"/>
            </a:endParaRPr>
          </a:p>
          <a:p>
            <a:pPr marL="285750" indent="-285750">
              <a:spcAft>
                <a:spcPts val="1200"/>
              </a:spcAft>
              <a:buFont typeface="Arial" panose="020B0604020202020204" pitchFamily="34" charset="0"/>
              <a:buChar char="•"/>
            </a:pPr>
            <a:r>
              <a:rPr lang="en-US" sz="2800" dirty="0">
                <a:cs typeface="Segoe UI Semibold" panose="020B0702040204020203" pitchFamily="34" charset="0"/>
              </a:rPr>
              <a:t>(PDF) </a:t>
            </a:r>
            <a:r>
              <a:rPr lang="en-US" sz="2800" dirty="0" err="1">
                <a:cs typeface="Segoe UI Semibold" panose="020B0702040204020203" pitchFamily="34" charset="0"/>
              </a:rPr>
              <a:t>TrumpUkraine.ipynb</a:t>
            </a:r>
            <a:endParaRPr lang="en-US" sz="2800" dirty="0">
              <a:cs typeface="Segoe UI Semibold" panose="020B0702040204020203" pitchFamily="34" charset="0"/>
            </a:endParaRPr>
          </a:p>
        </p:txBody>
      </p:sp>
    </p:spTree>
    <p:extLst>
      <p:ext uri="{BB962C8B-B14F-4D97-AF65-F5344CB8AC3E}">
        <p14:creationId xmlns:p14="http://schemas.microsoft.com/office/powerpoint/2010/main" val="2837426346"/>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5339923" cy="584968"/>
          </a:xfrm>
          <a:prstGeom prst="rect">
            <a:avLst/>
          </a:prstGeom>
          <a:solidFill>
            <a:schemeClr val="bg1"/>
          </a:solidFill>
        </p:spPr>
        <p:txBody>
          <a:bodyPr wrap="none" rtlCol="0">
            <a:spAutoFit/>
          </a:bodyPr>
          <a:lstStyle/>
          <a:p>
            <a:r>
              <a:rPr lang="en-US" sz="1067" dirty="0"/>
              <a:t>Learn more:</a:t>
            </a:r>
          </a:p>
          <a:p>
            <a:pPr lvl="0">
              <a:defRPr/>
            </a:pPr>
            <a:r>
              <a:rPr lang="en-US" sz="1067" dirty="0">
                <a:hlinkClick r:id="rId2"/>
              </a:rPr>
              <a:t>https://docs.microsoft.com/azure/cognitive-services/text-analytics/quickstarts/python</a:t>
            </a:r>
            <a:endParaRPr lang="en-US" sz="1067" dirty="0"/>
          </a:p>
          <a:p>
            <a:pPr lvl="0">
              <a:defRPr/>
            </a:pPr>
            <a:r>
              <a:rPr lang="en-US" sz="1067" dirty="0">
                <a:hlinkClick r:id="rId3"/>
              </a:rPr>
              <a:t>https://azure.microsoft.com/services/cognitive-services/text-analytics</a:t>
            </a:r>
            <a:r>
              <a:rPr lang="en-US" sz="1067" dirty="0"/>
              <a:t> </a:t>
            </a:r>
          </a:p>
        </p:txBody>
      </p:sp>
      <p:pic>
        <p:nvPicPr>
          <p:cNvPr id="5" name="Picture 4">
            <a:extLst>
              <a:ext uri="{FF2B5EF4-FFF2-40B4-BE49-F238E27FC236}">
                <a16:creationId xmlns:a16="http://schemas.microsoft.com/office/drawing/2014/main" id="{6D7A9DC3-3132-41DC-B2F1-E9B4B639F1D6}"/>
              </a:ext>
            </a:extLst>
          </p:cNvPr>
          <p:cNvPicPr>
            <a:picLocks noChangeAspect="1"/>
          </p:cNvPicPr>
          <p:nvPr/>
        </p:nvPicPr>
        <p:blipFill>
          <a:blip r:embed="rId4"/>
          <a:stretch>
            <a:fillRect/>
          </a:stretch>
        </p:blipFill>
        <p:spPr>
          <a:xfrm>
            <a:off x="791633" y="567607"/>
            <a:ext cx="10608735" cy="5451853"/>
          </a:xfrm>
          <a:prstGeom prst="rect">
            <a:avLst/>
          </a:prstGeom>
        </p:spPr>
      </p:pic>
    </p:spTree>
    <p:extLst>
      <p:ext uri="{BB962C8B-B14F-4D97-AF65-F5344CB8AC3E}">
        <p14:creationId xmlns:p14="http://schemas.microsoft.com/office/powerpoint/2010/main" val="2050353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0B02D0-CAF7-48B6-9E6D-8ABB09C06CBB}"/>
              </a:ext>
            </a:extLst>
          </p:cNvPr>
          <p:cNvPicPr>
            <a:picLocks noChangeAspect="1"/>
          </p:cNvPicPr>
          <p:nvPr/>
        </p:nvPicPr>
        <p:blipFill rotWithShape="1">
          <a:blip r:embed="rId2"/>
          <a:srcRect b="37408"/>
          <a:stretch/>
        </p:blipFill>
        <p:spPr>
          <a:xfrm>
            <a:off x="-8283" y="0"/>
            <a:ext cx="12200284" cy="6151091"/>
          </a:xfrm>
          <a:prstGeom prst="rect">
            <a:avLst/>
          </a:prstGeom>
        </p:spPr>
      </p:pic>
      <p:sp>
        <p:nvSpPr>
          <p:cNvPr id="8" name="TextBox 7">
            <a:extLst>
              <a:ext uri="{FF2B5EF4-FFF2-40B4-BE49-F238E27FC236}">
                <a16:creationId xmlns:a16="http://schemas.microsoft.com/office/drawing/2014/main" id="{A9A424BF-BE69-4AF4-835F-34AFAC9E1A47}"/>
              </a:ext>
            </a:extLst>
          </p:cNvPr>
          <p:cNvSpPr txBox="1"/>
          <p:nvPr/>
        </p:nvSpPr>
        <p:spPr>
          <a:xfrm>
            <a:off x="230205" y="6242447"/>
            <a:ext cx="8575129"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3"/>
              </a:rPr>
              <a:t>https://docs.microsoft.com/sql/relational-databases/json/format-nested-json-output-with-path-mode-sql-server</a:t>
            </a:r>
            <a:r>
              <a:rPr lang="en-US" sz="1067" dirty="0"/>
              <a:t> </a:t>
            </a:r>
          </a:p>
        </p:txBody>
      </p:sp>
    </p:spTree>
    <p:extLst>
      <p:ext uri="{BB962C8B-B14F-4D97-AF65-F5344CB8AC3E}">
        <p14:creationId xmlns:p14="http://schemas.microsoft.com/office/powerpoint/2010/main" val="390141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2472B9-1A29-467E-85FA-E73256CEF649}"/>
              </a:ext>
            </a:extLst>
          </p:cNvPr>
          <p:cNvPicPr>
            <a:picLocks noChangeAspect="1"/>
          </p:cNvPicPr>
          <p:nvPr/>
        </p:nvPicPr>
        <p:blipFill rotWithShape="1">
          <a:blip r:embed="rId2"/>
          <a:srcRect b="9371"/>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1C94CB9-C8BD-4CC0-9884-6EAE81ECC34F}"/>
              </a:ext>
            </a:extLst>
          </p:cNvPr>
          <p:cNvPicPr>
            <a:picLocks noChangeAspect="1"/>
          </p:cNvPicPr>
          <p:nvPr/>
        </p:nvPicPr>
        <p:blipFill rotWithShape="1">
          <a:blip r:embed="rId3"/>
          <a:srcRect t="9371"/>
          <a:stretch/>
        </p:blipFill>
        <p:spPr>
          <a:xfrm>
            <a:off x="0" y="0"/>
            <a:ext cx="12192000" cy="6858000"/>
          </a:xfrm>
          <a:prstGeom prst="rect">
            <a:avLst/>
          </a:prstGeom>
        </p:spPr>
      </p:pic>
    </p:spTree>
    <p:extLst>
      <p:ext uri="{BB962C8B-B14F-4D97-AF65-F5344CB8AC3E}">
        <p14:creationId xmlns:p14="http://schemas.microsoft.com/office/powerpoint/2010/main" val="102719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03ACF-CC52-452D-B4E6-2E9AF8A23D30}"/>
              </a:ext>
            </a:extLst>
          </p:cNvPr>
          <p:cNvPicPr>
            <a:picLocks noChangeAspect="1"/>
          </p:cNvPicPr>
          <p:nvPr/>
        </p:nvPicPr>
        <p:blipFill>
          <a:blip r:embed="rId2"/>
          <a:stretch>
            <a:fillRect/>
          </a:stretch>
        </p:blipFill>
        <p:spPr>
          <a:xfrm>
            <a:off x="3147483" y="980232"/>
            <a:ext cx="5897035" cy="4897537"/>
          </a:xfrm>
          <a:prstGeom prst="rect">
            <a:avLst/>
          </a:prstGeom>
        </p:spPr>
      </p:pic>
      <p:sp>
        <p:nvSpPr>
          <p:cNvPr id="6" name="TextBox 5">
            <a:extLst>
              <a:ext uri="{FF2B5EF4-FFF2-40B4-BE49-F238E27FC236}">
                <a16:creationId xmlns:a16="http://schemas.microsoft.com/office/drawing/2014/main" id="{BB823278-66CE-4BEF-B554-883E04D6BB2E}"/>
              </a:ext>
            </a:extLst>
          </p:cNvPr>
          <p:cNvSpPr txBox="1"/>
          <p:nvPr/>
        </p:nvSpPr>
        <p:spPr>
          <a:xfrm>
            <a:off x="230205" y="6242447"/>
            <a:ext cx="8575129" cy="584968"/>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3"/>
              </a:rPr>
              <a:t>https://docs.microsoft.com/sql/relational-databases/json/format-nested-json-output-with-path-mode-sql-server</a:t>
            </a:r>
            <a:r>
              <a:rPr lang="en-US" sz="1067" dirty="0"/>
              <a:t> </a:t>
            </a:r>
          </a:p>
          <a:p>
            <a:pPr lvl="0">
              <a:defRPr/>
            </a:pPr>
            <a:r>
              <a:rPr lang="en-US" sz="1067" dirty="0">
                <a:hlinkClick r:id="rId4"/>
              </a:rPr>
              <a:t>https://docs.microsoft.com/sql/relational-databases/system-stored-procedures/sp-execute-external-script-transact-sql</a:t>
            </a:r>
            <a:r>
              <a:rPr lang="en-US" sz="1067" dirty="0"/>
              <a:t> </a:t>
            </a:r>
          </a:p>
        </p:txBody>
      </p:sp>
    </p:spTree>
    <p:extLst>
      <p:ext uri="{BB962C8B-B14F-4D97-AF65-F5344CB8AC3E}">
        <p14:creationId xmlns:p14="http://schemas.microsoft.com/office/powerpoint/2010/main" val="2547248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E896C9-B4BF-4F9A-A25C-63C782400083}"/>
              </a:ext>
            </a:extLst>
          </p:cNvPr>
          <p:cNvPicPr>
            <a:picLocks noChangeAspect="1"/>
          </p:cNvPicPr>
          <p:nvPr/>
        </p:nvPicPr>
        <p:blipFill>
          <a:blip r:embed="rId2"/>
          <a:stretch>
            <a:fillRect/>
          </a:stretch>
        </p:blipFill>
        <p:spPr>
          <a:xfrm>
            <a:off x="0" y="2524"/>
            <a:ext cx="12192000" cy="6852953"/>
          </a:xfrm>
          <a:prstGeom prst="rect">
            <a:avLst/>
          </a:prstGeom>
        </p:spPr>
      </p:pic>
      <p:pic>
        <p:nvPicPr>
          <p:cNvPr id="6" name="Picture 5">
            <a:extLst>
              <a:ext uri="{FF2B5EF4-FFF2-40B4-BE49-F238E27FC236}">
                <a16:creationId xmlns:a16="http://schemas.microsoft.com/office/drawing/2014/main" id="{583B5689-EA92-4EEA-9F2F-F4814B43BA91}"/>
              </a:ext>
            </a:extLst>
          </p:cNvPr>
          <p:cNvPicPr>
            <a:picLocks noChangeAspect="1"/>
          </p:cNvPicPr>
          <p:nvPr/>
        </p:nvPicPr>
        <p:blipFill>
          <a:blip r:embed="rId3"/>
          <a:stretch>
            <a:fillRect/>
          </a:stretch>
        </p:blipFill>
        <p:spPr>
          <a:xfrm>
            <a:off x="0" y="1"/>
            <a:ext cx="12192000" cy="6852953"/>
          </a:xfrm>
          <a:prstGeom prst="rect">
            <a:avLst/>
          </a:prstGeom>
        </p:spPr>
      </p:pic>
    </p:spTree>
    <p:extLst>
      <p:ext uri="{BB962C8B-B14F-4D97-AF65-F5344CB8AC3E}">
        <p14:creationId xmlns:p14="http://schemas.microsoft.com/office/powerpoint/2010/main" val="4419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CF6FEC-D459-447F-AC06-60B889BF5515}"/>
              </a:ext>
            </a:extLst>
          </p:cNvPr>
          <p:cNvPicPr>
            <a:picLocks noChangeAspect="1"/>
          </p:cNvPicPr>
          <p:nvPr/>
        </p:nvPicPr>
        <p:blipFill>
          <a:blip r:embed="rId2"/>
          <a:stretch>
            <a:fillRect/>
          </a:stretch>
        </p:blipFill>
        <p:spPr>
          <a:xfrm>
            <a:off x="2083514" y="2323888"/>
            <a:ext cx="8024972" cy="2210224"/>
          </a:xfrm>
          <a:prstGeom prst="rect">
            <a:avLst/>
          </a:prstGeom>
        </p:spPr>
      </p:pic>
      <p:sp>
        <p:nvSpPr>
          <p:cNvPr id="7" name="Title 2">
            <a:extLst>
              <a:ext uri="{FF2B5EF4-FFF2-40B4-BE49-F238E27FC236}">
                <a16:creationId xmlns:a16="http://schemas.microsoft.com/office/drawing/2014/main" id="{DDDEC21B-0CE8-49A9-BAFC-2C0FF365FB7F}"/>
              </a:ext>
            </a:extLst>
          </p:cNvPr>
          <p:cNvSpPr>
            <a:spLocks noGrp="1"/>
          </p:cNvSpPr>
          <p:nvPr>
            <p:ph type="title"/>
          </p:nvPr>
        </p:nvSpPr>
        <p:spPr>
          <a:xfrm>
            <a:off x="416993" y="583915"/>
            <a:ext cx="11308283" cy="656655"/>
          </a:xfrm>
        </p:spPr>
        <p:txBody>
          <a:bodyPr/>
          <a:lstStyle/>
          <a:p>
            <a:r>
              <a:rPr lang="en-US" sz="4267" dirty="0">
                <a:latin typeface="Segoe UI Semibold" panose="020B0702040204020203" pitchFamily="34" charset="0"/>
                <a:cs typeface="Segoe UI Semibold" panose="020B0702040204020203" pitchFamily="34" charset="0"/>
              </a:rPr>
              <a:t>Upgrade via Notebook</a:t>
            </a:r>
          </a:p>
        </p:txBody>
      </p:sp>
    </p:spTree>
    <p:extLst>
      <p:ext uri="{BB962C8B-B14F-4D97-AF65-F5344CB8AC3E}">
        <p14:creationId xmlns:p14="http://schemas.microsoft.com/office/powerpoint/2010/main" val="117612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C7ADD9-775F-4319-9340-B1F934AD80FF}"/>
              </a:ext>
            </a:extLst>
          </p:cNvPr>
          <p:cNvPicPr>
            <a:picLocks noChangeAspect="1"/>
          </p:cNvPicPr>
          <p:nvPr/>
        </p:nvPicPr>
        <p:blipFill>
          <a:blip r:embed="rId3"/>
          <a:stretch>
            <a:fillRect/>
          </a:stretch>
        </p:blipFill>
        <p:spPr>
          <a:xfrm>
            <a:off x="0" y="2744"/>
            <a:ext cx="12192000" cy="6855257"/>
          </a:xfrm>
          <a:prstGeom prst="rect">
            <a:avLst/>
          </a:prstGeom>
        </p:spPr>
      </p:pic>
      <p:pic>
        <p:nvPicPr>
          <p:cNvPr id="1026" name="Picture 2" descr="Related image">
            <a:hlinkClick r:id="rId4"/>
            <a:extLst>
              <a:ext uri="{FF2B5EF4-FFF2-40B4-BE49-F238E27FC236}">
                <a16:creationId xmlns:a16="http://schemas.microsoft.com/office/drawing/2014/main" id="{96064E0E-F91F-4DEC-9C66-F54B75BB2A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876" y="3992804"/>
            <a:ext cx="5496195" cy="22351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hlinkClick r:id="rId6"/>
            <a:extLst>
              <a:ext uri="{FF2B5EF4-FFF2-40B4-BE49-F238E27FC236}">
                <a16:creationId xmlns:a16="http://schemas.microsoft.com/office/drawing/2014/main" id="{5BCA4EEA-1DB1-4776-A9AD-D305F1D62F7F}"/>
              </a:ext>
            </a:extLst>
          </p:cNvPr>
          <p:cNvSpPr/>
          <p:nvPr/>
        </p:nvSpPr>
        <p:spPr>
          <a:xfrm>
            <a:off x="1486229" y="462045"/>
            <a:ext cx="3766708" cy="223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a:hlinkClick r:id="rId6" tooltip="Analyze"/>
            <a:extLst>
              <a:ext uri="{FF2B5EF4-FFF2-40B4-BE49-F238E27FC236}">
                <a16:creationId xmlns:a16="http://schemas.microsoft.com/office/drawing/2014/main" id="{03D7D6EF-6308-4804-820C-AC0C31B5A9F4}"/>
              </a:ext>
            </a:extLst>
          </p:cNvPr>
          <p:cNvSpPr/>
          <p:nvPr/>
        </p:nvSpPr>
        <p:spPr>
          <a:xfrm>
            <a:off x="390934" y="6297070"/>
            <a:ext cx="819620" cy="39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969828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F30275-3AED-497A-9CF1-7FFBA631767A}"/>
              </a:ext>
            </a:extLst>
          </p:cNvPr>
          <p:cNvSpPr txBox="1"/>
          <p:nvPr/>
        </p:nvSpPr>
        <p:spPr>
          <a:xfrm>
            <a:off x="230205" y="6242447"/>
            <a:ext cx="8575129" cy="584968"/>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How to output values from sp_execute_external_script into table</a:t>
            </a:r>
            <a:endParaRPr lang="en-US" sz="1067" dirty="0"/>
          </a:p>
          <a:p>
            <a:pPr lvl="0">
              <a:defRPr/>
            </a:pPr>
            <a:r>
              <a:rPr lang="en-US" sz="1067" dirty="0">
                <a:hlinkClick r:id="rId3"/>
              </a:rPr>
              <a:t>Convert JSON API response to pandas Dataframe</a:t>
            </a:r>
            <a:endParaRPr lang="en-US" sz="1067" dirty="0"/>
          </a:p>
        </p:txBody>
      </p:sp>
      <p:pic>
        <p:nvPicPr>
          <p:cNvPr id="8" name="Picture 7">
            <a:extLst>
              <a:ext uri="{FF2B5EF4-FFF2-40B4-BE49-F238E27FC236}">
                <a16:creationId xmlns:a16="http://schemas.microsoft.com/office/drawing/2014/main" id="{BBA9A1D7-B498-408E-B249-EC1FD4A6AC97}"/>
              </a:ext>
            </a:extLst>
          </p:cNvPr>
          <p:cNvPicPr>
            <a:picLocks noChangeAspect="1"/>
          </p:cNvPicPr>
          <p:nvPr/>
        </p:nvPicPr>
        <p:blipFill>
          <a:blip r:embed="rId4"/>
          <a:stretch>
            <a:fillRect/>
          </a:stretch>
        </p:blipFill>
        <p:spPr>
          <a:xfrm>
            <a:off x="554746" y="457200"/>
            <a:ext cx="11082509" cy="4647837"/>
          </a:xfrm>
          <a:prstGeom prst="rect">
            <a:avLst/>
          </a:prstGeom>
        </p:spPr>
      </p:pic>
    </p:spTree>
    <p:extLst>
      <p:ext uri="{BB962C8B-B14F-4D97-AF65-F5344CB8AC3E}">
        <p14:creationId xmlns:p14="http://schemas.microsoft.com/office/powerpoint/2010/main" val="2532091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BA5AC8-A464-4834-A097-F64309D3DB7B}"/>
              </a:ext>
            </a:extLst>
          </p:cNvPr>
          <p:cNvSpPr txBox="1"/>
          <p:nvPr/>
        </p:nvSpPr>
        <p:spPr>
          <a:xfrm>
            <a:off x="230205" y="6273031"/>
            <a:ext cx="11528658" cy="584968"/>
          </a:xfrm>
          <a:prstGeom prst="rect">
            <a:avLst/>
          </a:prstGeom>
          <a:solidFill>
            <a:schemeClr val="bg1"/>
          </a:solidFill>
        </p:spPr>
        <p:txBody>
          <a:bodyPr wrap="square" rtlCol="0">
            <a:spAutoFit/>
          </a:bodyPr>
          <a:lstStyle/>
          <a:p>
            <a:endParaRPr lang="en-US" sz="1067" dirty="0"/>
          </a:p>
          <a:p>
            <a:r>
              <a:rPr lang="en-US" sz="1067" dirty="0"/>
              <a:t>Learn more:</a:t>
            </a:r>
          </a:p>
          <a:p>
            <a:pPr lvl="0">
              <a:defRPr/>
            </a:pPr>
            <a:r>
              <a:rPr lang="en-US" sz="1067" dirty="0">
                <a:hlinkClick r:id="rId2"/>
              </a:rPr>
              <a:t>https://repl.it/languages/python3</a:t>
            </a:r>
            <a:r>
              <a:rPr lang="en-US" sz="1067" dirty="0"/>
              <a:t> </a:t>
            </a:r>
          </a:p>
        </p:txBody>
      </p:sp>
      <p:pic>
        <p:nvPicPr>
          <p:cNvPr id="6" name="Picture 5">
            <a:extLst>
              <a:ext uri="{FF2B5EF4-FFF2-40B4-BE49-F238E27FC236}">
                <a16:creationId xmlns:a16="http://schemas.microsoft.com/office/drawing/2014/main" id="{96DDDDC6-157B-4239-A9E6-4861907BDE38}"/>
              </a:ext>
            </a:extLst>
          </p:cNvPr>
          <p:cNvPicPr>
            <a:picLocks noChangeAspect="1"/>
          </p:cNvPicPr>
          <p:nvPr/>
        </p:nvPicPr>
        <p:blipFill rotWithShape="1">
          <a:blip r:embed="rId3"/>
          <a:srcRect t="12954"/>
          <a:stretch/>
        </p:blipFill>
        <p:spPr>
          <a:xfrm>
            <a:off x="1488106" y="1"/>
            <a:ext cx="9215788" cy="6599276"/>
          </a:xfrm>
          <a:prstGeom prst="rect">
            <a:avLst/>
          </a:prstGeom>
        </p:spPr>
      </p:pic>
    </p:spTree>
    <p:extLst>
      <p:ext uri="{BB962C8B-B14F-4D97-AF65-F5344CB8AC3E}">
        <p14:creationId xmlns:p14="http://schemas.microsoft.com/office/powerpoint/2010/main" val="3439382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3F0D9E-821A-46BC-9E5C-E37D25653906}"/>
              </a:ext>
            </a:extLst>
          </p:cNvPr>
          <p:cNvSpPr txBox="1"/>
          <p:nvPr/>
        </p:nvSpPr>
        <p:spPr>
          <a:xfrm>
            <a:off x="230205" y="6242447"/>
            <a:ext cx="8575129" cy="584968"/>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https://tvtropes.org/pmwiki/pmwiki.php/Quotes/Trollhunters</a:t>
            </a:r>
            <a:endParaRPr lang="en-US" sz="1067" dirty="0"/>
          </a:p>
          <a:p>
            <a:pPr lvl="0">
              <a:defRPr/>
            </a:pPr>
            <a:r>
              <a:rPr lang="en-US" sz="1067" dirty="0">
                <a:hlinkClick r:id="rId3"/>
              </a:rPr>
              <a:t>https://netflix.com/trollhunters</a:t>
            </a:r>
            <a:r>
              <a:rPr lang="en-US" sz="1067" dirty="0"/>
              <a:t> </a:t>
            </a:r>
          </a:p>
        </p:txBody>
      </p:sp>
      <p:pic>
        <p:nvPicPr>
          <p:cNvPr id="2" name="Picture 1">
            <a:extLst>
              <a:ext uri="{FF2B5EF4-FFF2-40B4-BE49-F238E27FC236}">
                <a16:creationId xmlns:a16="http://schemas.microsoft.com/office/drawing/2014/main" id="{B2852736-E8FA-4C64-8279-959669C9B339}"/>
              </a:ext>
            </a:extLst>
          </p:cNvPr>
          <p:cNvPicPr>
            <a:picLocks noChangeAspect="1"/>
          </p:cNvPicPr>
          <p:nvPr/>
        </p:nvPicPr>
        <p:blipFill rotWithShape="1">
          <a:blip r:embed="rId4"/>
          <a:srcRect b="5057"/>
          <a:stretch/>
        </p:blipFill>
        <p:spPr>
          <a:xfrm>
            <a:off x="0" y="1"/>
            <a:ext cx="12192000" cy="6242447"/>
          </a:xfrm>
          <a:prstGeom prst="rect">
            <a:avLst/>
          </a:prstGeom>
        </p:spPr>
      </p:pic>
    </p:spTree>
    <p:extLst>
      <p:ext uri="{BB962C8B-B14F-4D97-AF65-F5344CB8AC3E}">
        <p14:creationId xmlns:p14="http://schemas.microsoft.com/office/powerpoint/2010/main" val="4110263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B19537-E843-4E3B-9C1B-B1682A1C17DD}"/>
              </a:ext>
            </a:extLst>
          </p:cNvPr>
          <p:cNvPicPr>
            <a:picLocks noChangeAspect="1"/>
          </p:cNvPicPr>
          <p:nvPr/>
        </p:nvPicPr>
        <p:blipFill rotWithShape="1">
          <a:blip r:embed="rId2"/>
          <a:srcRect r="35572" b="41568"/>
          <a:stretch/>
        </p:blipFill>
        <p:spPr>
          <a:xfrm>
            <a:off x="2942637" y="857177"/>
            <a:ext cx="6306727" cy="4145281"/>
          </a:xfrm>
          <a:prstGeom prst="rect">
            <a:avLst/>
          </a:prstGeom>
        </p:spPr>
      </p:pic>
      <p:pic>
        <p:nvPicPr>
          <p:cNvPr id="7" name="Picture 6">
            <a:extLst>
              <a:ext uri="{FF2B5EF4-FFF2-40B4-BE49-F238E27FC236}">
                <a16:creationId xmlns:a16="http://schemas.microsoft.com/office/drawing/2014/main" id="{E401F137-CE7F-4B79-98F6-CC45BC3BCABE}"/>
              </a:ext>
            </a:extLst>
          </p:cNvPr>
          <p:cNvPicPr>
            <a:picLocks noChangeAspect="1"/>
          </p:cNvPicPr>
          <p:nvPr/>
        </p:nvPicPr>
        <p:blipFill rotWithShape="1">
          <a:blip r:embed="rId2"/>
          <a:srcRect l="4684" t="89095" r="-122" b="163"/>
          <a:stretch/>
        </p:blipFill>
        <p:spPr>
          <a:xfrm>
            <a:off x="1424855" y="5428157"/>
            <a:ext cx="9342287" cy="762000"/>
          </a:xfrm>
          <a:prstGeom prst="rect">
            <a:avLst/>
          </a:prstGeom>
        </p:spPr>
      </p:pic>
    </p:spTree>
    <p:extLst>
      <p:ext uri="{BB962C8B-B14F-4D97-AF65-F5344CB8AC3E}">
        <p14:creationId xmlns:p14="http://schemas.microsoft.com/office/powerpoint/2010/main" val="2882258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FA15F-BD70-43D1-9D56-5BF966935791}"/>
              </a:ext>
            </a:extLst>
          </p:cNvPr>
          <p:cNvPicPr>
            <a:picLocks noChangeAspect="1"/>
          </p:cNvPicPr>
          <p:nvPr/>
        </p:nvPicPr>
        <p:blipFill rotWithShape="1">
          <a:blip r:embed="rId2"/>
          <a:srcRect l="245" t="300" b="40342"/>
          <a:stretch/>
        </p:blipFill>
        <p:spPr>
          <a:xfrm>
            <a:off x="1528912" y="511850"/>
            <a:ext cx="9134177" cy="5347929"/>
          </a:xfrm>
          <a:prstGeom prst="rect">
            <a:avLst/>
          </a:prstGeom>
        </p:spPr>
      </p:pic>
      <p:sp>
        <p:nvSpPr>
          <p:cNvPr id="7" name="TextBox 6">
            <a:extLst>
              <a:ext uri="{FF2B5EF4-FFF2-40B4-BE49-F238E27FC236}">
                <a16:creationId xmlns:a16="http://schemas.microsoft.com/office/drawing/2014/main" id="{1FAEF5BD-B009-4B84-B741-E85A51522194}"/>
              </a:ext>
            </a:extLst>
          </p:cNvPr>
          <p:cNvSpPr txBox="1"/>
          <p:nvPr/>
        </p:nvSpPr>
        <p:spPr>
          <a:xfrm>
            <a:off x="230205" y="6242447"/>
            <a:ext cx="8575129"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3"/>
              </a:rPr>
              <a:t>https://repl.it/languages/python3</a:t>
            </a:r>
            <a:r>
              <a:rPr lang="en-US" sz="1067" dirty="0"/>
              <a:t> </a:t>
            </a:r>
          </a:p>
        </p:txBody>
      </p:sp>
    </p:spTree>
    <p:extLst>
      <p:ext uri="{BB962C8B-B14F-4D97-AF65-F5344CB8AC3E}">
        <p14:creationId xmlns:p14="http://schemas.microsoft.com/office/powerpoint/2010/main" val="318317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B72CD-2758-4A08-A515-1F0914717E39}"/>
              </a:ext>
            </a:extLst>
          </p:cNvPr>
          <p:cNvPicPr>
            <a:picLocks noChangeAspect="1"/>
          </p:cNvPicPr>
          <p:nvPr/>
        </p:nvPicPr>
        <p:blipFill rotWithShape="1">
          <a:blip r:embed="rId2"/>
          <a:srcRect l="245" t="54467" b="-1"/>
          <a:stretch/>
        </p:blipFill>
        <p:spPr>
          <a:xfrm>
            <a:off x="1528912" y="1377844"/>
            <a:ext cx="9134177" cy="4102313"/>
          </a:xfrm>
          <a:prstGeom prst="rect">
            <a:avLst/>
          </a:prstGeom>
        </p:spPr>
      </p:pic>
      <p:sp>
        <p:nvSpPr>
          <p:cNvPr id="5" name="TextBox 4">
            <a:extLst>
              <a:ext uri="{FF2B5EF4-FFF2-40B4-BE49-F238E27FC236}">
                <a16:creationId xmlns:a16="http://schemas.microsoft.com/office/drawing/2014/main" id="{D6120305-2462-455E-9667-A8F93918B360}"/>
              </a:ext>
            </a:extLst>
          </p:cNvPr>
          <p:cNvSpPr txBox="1"/>
          <p:nvPr/>
        </p:nvSpPr>
        <p:spPr>
          <a:xfrm>
            <a:off x="230205" y="6242447"/>
            <a:ext cx="8575129"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3"/>
              </a:rPr>
              <a:t>https://repl.it/languages/python3</a:t>
            </a:r>
            <a:r>
              <a:rPr lang="en-US" sz="1067" dirty="0"/>
              <a:t> </a:t>
            </a:r>
          </a:p>
        </p:txBody>
      </p:sp>
    </p:spTree>
    <p:extLst>
      <p:ext uri="{BB962C8B-B14F-4D97-AF65-F5344CB8AC3E}">
        <p14:creationId xmlns:p14="http://schemas.microsoft.com/office/powerpoint/2010/main" val="992562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AB8AEC-7C8C-43A3-AA30-A07942FFD816}"/>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501968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1731AF-755F-405B-A7D7-C3D15CFD5831}"/>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293264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4C884D-EAAF-4FA7-9EBB-B72A9C495798}"/>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396124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C9EDA0-52DE-4C5D-A379-5E7512A81DA0}"/>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61536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1A0AB3-FDEF-45A2-BC98-7135F9A701BC}"/>
              </a:ext>
            </a:extLst>
          </p:cNvPr>
          <p:cNvPicPr>
            <a:picLocks noChangeAspect="1"/>
          </p:cNvPicPr>
          <p:nvPr/>
        </p:nvPicPr>
        <p:blipFill>
          <a:blip r:embed="rId2"/>
          <a:stretch>
            <a:fillRect/>
          </a:stretch>
        </p:blipFill>
        <p:spPr>
          <a:xfrm>
            <a:off x="1890714" y="340895"/>
            <a:ext cx="8410575" cy="5791200"/>
          </a:xfrm>
          <a:prstGeom prst="rect">
            <a:avLst/>
          </a:prstGeom>
        </p:spPr>
      </p:pic>
      <p:pic>
        <p:nvPicPr>
          <p:cNvPr id="5" name="Picture 4">
            <a:extLst>
              <a:ext uri="{FF2B5EF4-FFF2-40B4-BE49-F238E27FC236}">
                <a16:creationId xmlns:a16="http://schemas.microsoft.com/office/drawing/2014/main" id="{1EA3EE37-C3C1-4ADC-9529-02F7F72BA9B5}"/>
              </a:ext>
            </a:extLst>
          </p:cNvPr>
          <p:cNvPicPr>
            <a:picLocks noChangeAspect="1"/>
          </p:cNvPicPr>
          <p:nvPr/>
        </p:nvPicPr>
        <p:blipFill>
          <a:blip r:embed="rId3"/>
          <a:stretch>
            <a:fillRect/>
          </a:stretch>
        </p:blipFill>
        <p:spPr>
          <a:xfrm>
            <a:off x="1400174" y="336051"/>
            <a:ext cx="9391651" cy="5796044"/>
          </a:xfrm>
          <a:prstGeom prst="rect">
            <a:avLst/>
          </a:prstGeom>
        </p:spPr>
      </p:pic>
    </p:spTree>
    <p:extLst>
      <p:ext uri="{BB962C8B-B14F-4D97-AF65-F5344CB8AC3E}">
        <p14:creationId xmlns:p14="http://schemas.microsoft.com/office/powerpoint/2010/main" val="370150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A6C6B-25F3-4754-876C-38407E1A6124}"/>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2928950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2DE49-2A82-4B68-8949-78F520D6D382}"/>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1828997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8B975-535C-4C7A-B646-88617D4A8378}"/>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3577178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37A97-AE85-416A-AC77-FC1DBDA0F08D}"/>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1968763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50851-22A6-4269-97E6-87A5677A3B3F}"/>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2512778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A6DD0-8794-43FE-8E3F-B699CE5D9424}"/>
              </a:ext>
            </a:extLst>
          </p:cNvPr>
          <p:cNvPicPr>
            <a:picLocks noChangeAspect="1"/>
          </p:cNvPicPr>
          <p:nvPr/>
        </p:nvPicPr>
        <p:blipFill rotWithShape="1">
          <a:blip r:embed="rId2"/>
          <a:srcRect r="132"/>
          <a:stretch/>
        </p:blipFill>
        <p:spPr>
          <a:xfrm>
            <a:off x="-1" y="1"/>
            <a:ext cx="12192001" cy="6857999"/>
          </a:xfrm>
          <a:prstGeom prst="rect">
            <a:avLst/>
          </a:prstGeom>
        </p:spPr>
      </p:pic>
    </p:spTree>
    <p:extLst>
      <p:ext uri="{BB962C8B-B14F-4D97-AF65-F5344CB8AC3E}">
        <p14:creationId xmlns:p14="http://schemas.microsoft.com/office/powerpoint/2010/main" val="102369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6B7420-EAB4-4FFD-8538-9CB2E5D20002}"/>
              </a:ext>
            </a:extLst>
          </p:cNvPr>
          <p:cNvPicPr>
            <a:picLocks noChangeAspect="1"/>
          </p:cNvPicPr>
          <p:nvPr/>
        </p:nvPicPr>
        <p:blipFill rotWithShape="1">
          <a:blip r:embed="rId3"/>
          <a:srcRect t="3932" b="3934"/>
          <a:stretch/>
        </p:blipFill>
        <p:spPr>
          <a:xfrm>
            <a:off x="1309573" y="0"/>
            <a:ext cx="10587788" cy="6858000"/>
          </a:xfrm>
          <a:prstGeom prst="rect">
            <a:avLst/>
          </a:prstGeom>
        </p:spPr>
      </p:pic>
      <p:sp>
        <p:nvSpPr>
          <p:cNvPr id="9" name="Title 1">
            <a:extLst>
              <a:ext uri="{FF2B5EF4-FFF2-40B4-BE49-F238E27FC236}">
                <a16:creationId xmlns:a16="http://schemas.microsoft.com/office/drawing/2014/main" id="{0AFE9643-16B8-4A97-9946-0773F7464574}"/>
              </a:ext>
            </a:extLst>
          </p:cNvPr>
          <p:cNvSpPr txBox="1">
            <a:spLocks/>
          </p:cNvSpPr>
          <p:nvPr/>
        </p:nvSpPr>
        <p:spPr>
          <a:xfrm>
            <a:off x="-409072" y="973054"/>
            <a:ext cx="5105399"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914377">
              <a:defRPr/>
            </a:pPr>
            <a:r>
              <a:rPr lang="en-US" sz="9600" dirty="0">
                <a:solidFill>
                  <a:prstClr val="black"/>
                </a:solidFill>
                <a:latin typeface="Segoe UI Light" panose="020B0502040204020203" pitchFamily="34" charset="0"/>
                <a:cs typeface="Segoe UI Light" panose="020B0502040204020203" pitchFamily="34" charset="0"/>
              </a:rPr>
              <a:t>PDF</a:t>
            </a:r>
          </a:p>
        </p:txBody>
      </p:sp>
      <p:sp>
        <p:nvSpPr>
          <p:cNvPr id="11" name="Content Placeholder 2">
            <a:extLst>
              <a:ext uri="{FF2B5EF4-FFF2-40B4-BE49-F238E27FC236}">
                <a16:creationId xmlns:a16="http://schemas.microsoft.com/office/drawing/2014/main" id="{5E24791F-23BA-42D8-B151-070EE0E9B821}"/>
              </a:ext>
            </a:extLst>
          </p:cNvPr>
          <p:cNvSpPr txBox="1">
            <a:spLocks/>
          </p:cNvSpPr>
          <p:nvPr/>
        </p:nvSpPr>
        <p:spPr>
          <a:xfrm>
            <a:off x="-409073" y="2428721"/>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377">
              <a:buNone/>
              <a:defRPr/>
            </a:pPr>
            <a:r>
              <a:rPr lang="en-US" sz="2400" dirty="0">
                <a:solidFill>
                  <a:prstClr val="black"/>
                </a:solidFill>
                <a:latin typeface="Segoe UI Light" panose="020B0502040204020203" pitchFamily="34" charset="0"/>
                <a:cs typeface="Segoe UI Light" panose="020B0502040204020203" pitchFamily="34" charset="0"/>
              </a:rPr>
              <a:t>Get Cognitive API</a:t>
            </a:r>
          </a:p>
        </p:txBody>
      </p:sp>
      <p:sp>
        <p:nvSpPr>
          <p:cNvPr id="5" name="TextBox 4">
            <a:extLst>
              <a:ext uri="{FF2B5EF4-FFF2-40B4-BE49-F238E27FC236}">
                <a16:creationId xmlns:a16="http://schemas.microsoft.com/office/drawing/2014/main" id="{76D26497-FB39-4A30-B130-F568387A3B82}"/>
              </a:ext>
            </a:extLst>
          </p:cNvPr>
          <p:cNvSpPr txBox="1"/>
          <p:nvPr/>
        </p:nvSpPr>
        <p:spPr>
          <a:xfrm>
            <a:off x="230205" y="6242447"/>
            <a:ext cx="8575129" cy="420756"/>
          </a:xfrm>
          <a:prstGeom prst="rect">
            <a:avLst/>
          </a:prstGeom>
          <a:solidFill>
            <a:schemeClr val="bg1"/>
          </a:solidFill>
        </p:spPr>
        <p:txBody>
          <a:bodyPr wrap="square" rtlCol="0">
            <a:spAutoFit/>
          </a:bodyPr>
          <a:lstStyle/>
          <a:p>
            <a:r>
              <a:rPr lang="en-US" sz="1067" dirty="0">
                <a:solidFill>
                  <a:schemeClr val="bg1"/>
                </a:solidFill>
              </a:rPr>
              <a:t>Learn more:</a:t>
            </a:r>
          </a:p>
          <a:p>
            <a:pPr lvl="0">
              <a:defRPr/>
            </a:pPr>
            <a:r>
              <a:rPr lang="en-US" sz="1067" dirty="0">
                <a:solidFill>
                  <a:schemeClr val="bg1"/>
                </a:solidFill>
                <a:hlinkClick r:id="rId4">
                  <a:extLst>
                    <a:ext uri="{A12FA001-AC4F-418D-AE19-62706E023703}">
                      <ahyp:hlinkClr xmlns:ahyp="http://schemas.microsoft.com/office/drawing/2018/hyperlinkcolor" val="tx"/>
                    </a:ext>
                  </a:extLst>
                </a:hlinkClick>
              </a:rPr>
              <a:t>https://repl.it/languages/python3</a:t>
            </a:r>
            <a:r>
              <a:rPr lang="en-US" sz="1067" dirty="0">
                <a:solidFill>
                  <a:schemeClr val="bg1"/>
                </a:solidFill>
              </a:rPr>
              <a:t> </a:t>
            </a:r>
          </a:p>
        </p:txBody>
      </p:sp>
    </p:spTree>
    <p:extLst>
      <p:ext uri="{BB962C8B-B14F-4D97-AF65-F5344CB8AC3E}">
        <p14:creationId xmlns:p14="http://schemas.microsoft.com/office/powerpoint/2010/main" val="7202778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6AA0A1-E652-4CD0-81EF-AFC3B090C229}"/>
              </a:ext>
            </a:extLst>
          </p:cNvPr>
          <p:cNvPicPr>
            <a:picLocks noChangeAspect="1"/>
          </p:cNvPicPr>
          <p:nvPr/>
        </p:nvPicPr>
        <p:blipFill rotWithShape="1">
          <a:blip r:embed="rId2"/>
          <a:srcRect r="222"/>
          <a:stretch/>
        </p:blipFill>
        <p:spPr>
          <a:xfrm>
            <a:off x="-1" y="0"/>
            <a:ext cx="12192001" cy="6858000"/>
          </a:xfrm>
          <a:prstGeom prst="rect">
            <a:avLst/>
          </a:prstGeom>
        </p:spPr>
      </p:pic>
    </p:spTree>
    <p:extLst>
      <p:ext uri="{BB962C8B-B14F-4D97-AF65-F5344CB8AC3E}">
        <p14:creationId xmlns:p14="http://schemas.microsoft.com/office/powerpoint/2010/main" val="3242340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CA58FE-E9BA-4291-8C1D-9F09C5F3451A}"/>
              </a:ext>
            </a:extLst>
          </p:cNvPr>
          <p:cNvPicPr>
            <a:picLocks noChangeAspect="1"/>
          </p:cNvPicPr>
          <p:nvPr/>
        </p:nvPicPr>
        <p:blipFill rotWithShape="1">
          <a:blip r:embed="rId2"/>
          <a:srcRect r="222"/>
          <a:stretch/>
        </p:blipFill>
        <p:spPr>
          <a:xfrm>
            <a:off x="-1" y="0"/>
            <a:ext cx="12192001" cy="6858000"/>
          </a:xfrm>
          <a:prstGeom prst="rect">
            <a:avLst/>
          </a:prstGeom>
        </p:spPr>
      </p:pic>
    </p:spTree>
    <p:extLst>
      <p:ext uri="{BB962C8B-B14F-4D97-AF65-F5344CB8AC3E}">
        <p14:creationId xmlns:p14="http://schemas.microsoft.com/office/powerpoint/2010/main" val="482138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r>
              <a:rPr lang="es-ES" dirty="0"/>
              <a:t>Demo Five</a:t>
            </a:r>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a:xfrm>
            <a:off x="2421082" y="4018095"/>
            <a:ext cx="7349836" cy="1723549"/>
          </a:xfrm>
        </p:spPr>
        <p:txBody>
          <a:bodyPr/>
          <a:lstStyle/>
          <a:p>
            <a:pPr marL="342900" indent="-342900">
              <a:buFont typeface="Arial" panose="020B0604020202020204" pitchFamily="34" charset="0"/>
              <a:buChar char="•"/>
            </a:pPr>
            <a:r>
              <a:rPr lang="en-US" sz="2800" dirty="0"/>
              <a:t>2016 vs 2017 vs 2019</a:t>
            </a:r>
          </a:p>
          <a:p>
            <a:pPr marL="342900" indent="-342900">
              <a:buFont typeface="Arial" panose="020B0604020202020204" pitchFamily="34" charset="0"/>
              <a:buChar char="•"/>
            </a:pPr>
            <a:r>
              <a:rPr lang="en-US" sz="2800" dirty="0"/>
              <a:t>Paginated Report (RDL – PBIRS)</a:t>
            </a:r>
          </a:p>
          <a:p>
            <a:pPr marL="342900" indent="-342900">
              <a:buFont typeface="Arial" panose="020B0604020202020204" pitchFamily="34" charset="0"/>
              <a:buChar char="•"/>
            </a:pPr>
            <a:r>
              <a:rPr lang="en-US" sz="2800" dirty="0"/>
              <a:t>Terms &amp; Ethics</a:t>
            </a:r>
          </a:p>
          <a:p>
            <a:pPr marL="342900" indent="-342900">
              <a:buFont typeface="Arial" panose="020B0604020202020204" pitchFamily="34" charset="0"/>
              <a:buChar char="•"/>
            </a:pPr>
            <a:r>
              <a:rPr lang="en-US" sz="2800" dirty="0"/>
              <a:t>Streaming (Spark – BDC)</a:t>
            </a:r>
          </a:p>
        </p:txBody>
      </p:sp>
    </p:spTree>
    <p:extLst>
      <p:ext uri="{BB962C8B-B14F-4D97-AF65-F5344CB8AC3E}">
        <p14:creationId xmlns:p14="http://schemas.microsoft.com/office/powerpoint/2010/main" val="7059265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ipt-in-db-python">
            <a:hlinkClick r:id="rId3"/>
            <a:extLst>
              <a:ext uri="{FF2B5EF4-FFF2-40B4-BE49-F238E27FC236}">
                <a16:creationId xmlns:a16="http://schemas.microsoft.com/office/drawing/2014/main" id="{18CE7DDC-C1C2-47D0-88A2-26D02A285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217" y="1105612"/>
            <a:ext cx="5779971" cy="2485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mote-sqlcc-from-python">
            <a:hlinkClick r:id="rId3"/>
            <a:extLst>
              <a:ext uri="{FF2B5EF4-FFF2-40B4-BE49-F238E27FC236}">
                <a16:creationId xmlns:a16="http://schemas.microsoft.com/office/drawing/2014/main" id="{47E59BBA-315B-4F19-8296-4C188BA46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666" y="3818103"/>
            <a:ext cx="6968669" cy="24859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AE3288AD-9AB5-42CD-9047-9E3726B17B4F}"/>
              </a:ext>
            </a:extLst>
          </p:cNvPr>
          <p:cNvSpPr>
            <a:spLocks noGrp="1"/>
          </p:cNvSpPr>
          <p:nvPr>
            <p:ph type="title"/>
          </p:nvPr>
        </p:nvSpPr>
        <p:spPr>
          <a:xfrm>
            <a:off x="230204" y="213378"/>
            <a:ext cx="11308283" cy="656655"/>
          </a:xfrm>
        </p:spPr>
        <p:txBody>
          <a:bodyPr/>
          <a:lstStyle/>
          <a:p>
            <a:r>
              <a:rPr lang="en-US" sz="4267" dirty="0">
                <a:latin typeface="Segoe UI Semibold" panose="020B0702040204020203" pitchFamily="34" charset="0"/>
                <a:cs typeface="Segoe UI Semibold" panose="020B0702040204020203" pitchFamily="34" charset="0"/>
              </a:rPr>
              <a:t>Execution Architecture</a:t>
            </a:r>
          </a:p>
        </p:txBody>
      </p:sp>
      <p:sp>
        <p:nvSpPr>
          <p:cNvPr id="9" name="TextBox 8">
            <a:extLst>
              <a:ext uri="{FF2B5EF4-FFF2-40B4-BE49-F238E27FC236}">
                <a16:creationId xmlns:a16="http://schemas.microsoft.com/office/drawing/2014/main" id="{3E0E5AFB-C0CB-43BA-97B4-F0EAFF5742A8}"/>
              </a:ext>
            </a:extLst>
          </p:cNvPr>
          <p:cNvSpPr txBox="1"/>
          <p:nvPr/>
        </p:nvSpPr>
        <p:spPr>
          <a:xfrm>
            <a:off x="230204" y="6078301"/>
            <a:ext cx="6644768" cy="749179"/>
          </a:xfrm>
          <a:prstGeom prst="rect">
            <a:avLst/>
          </a:prstGeom>
          <a:solidFill>
            <a:schemeClr val="bg1"/>
          </a:solidFill>
        </p:spPr>
        <p:txBody>
          <a:bodyPr wrap="none" rtlCol="0">
            <a:spAutoFit/>
          </a:bodyPr>
          <a:lstStyle/>
          <a:p>
            <a:r>
              <a:rPr lang="en-US" sz="1067" dirty="0"/>
              <a:t>Learn more:</a:t>
            </a:r>
          </a:p>
          <a:p>
            <a:r>
              <a:rPr lang="en-US" sz="1067" dirty="0">
                <a:hlinkClick r:id="rId3"/>
              </a:rPr>
              <a:t>https://docs.microsoft.com/en-us/sql/advanced-analytics/concepts/extension-python</a:t>
            </a:r>
            <a:endParaRPr lang="en-US" sz="1067" dirty="0"/>
          </a:p>
          <a:p>
            <a:r>
              <a:rPr lang="en-US" sz="1067" dirty="0">
                <a:hlinkClick r:id="rId6"/>
              </a:rPr>
              <a:t>https://docs.microsoft.com/en-us/sql/advanced-analytics/install/sql-server-machine-learning-services-2019</a:t>
            </a:r>
            <a:endParaRPr lang="en-US" sz="1067" dirty="0"/>
          </a:p>
          <a:p>
            <a:r>
              <a:rPr lang="en-US" sz="1067" dirty="0">
                <a:hlinkClick r:id="rId7"/>
              </a:rPr>
              <a:t>https://docs.microsoft.com/en-us/sql/advanced-analytics/data-collection-ml-troubleshooting-process</a:t>
            </a:r>
            <a:endParaRPr lang="en-US" sz="1067" dirty="0"/>
          </a:p>
        </p:txBody>
      </p:sp>
    </p:spTree>
    <p:extLst>
      <p:ext uri="{BB962C8B-B14F-4D97-AF65-F5344CB8AC3E}">
        <p14:creationId xmlns:p14="http://schemas.microsoft.com/office/powerpoint/2010/main" val="392626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https://aka.ms/ss19</a:t>
            </a:r>
            <a:r>
              <a:rPr lang="en-US" sz="1067" dirty="0"/>
              <a:t> </a:t>
            </a:r>
          </a:p>
        </p:txBody>
      </p:sp>
      <p:sp>
        <p:nvSpPr>
          <p:cNvPr id="4" name="Title 2">
            <a:extLst>
              <a:ext uri="{FF2B5EF4-FFF2-40B4-BE49-F238E27FC236}">
                <a16:creationId xmlns:a16="http://schemas.microsoft.com/office/drawing/2014/main" id="{2491C126-8256-4E84-97C6-5F6616BA00DB}"/>
              </a:ext>
            </a:extLst>
          </p:cNvPr>
          <p:cNvSpPr>
            <a:spLocks noGrp="1"/>
          </p:cNvSpPr>
          <p:nvPr>
            <p:ph type="title"/>
          </p:nvPr>
        </p:nvSpPr>
        <p:spPr>
          <a:xfrm>
            <a:off x="0" y="1"/>
            <a:ext cx="11308283" cy="492443"/>
          </a:xfrm>
        </p:spPr>
        <p:txBody>
          <a:bodyPr/>
          <a:lstStyle/>
          <a:p>
            <a:r>
              <a:rPr lang="en-US" sz="3200" dirty="0">
                <a:latin typeface="Segoe UI Semibold" panose="020B0702040204020203" pitchFamily="34" charset="0"/>
                <a:cs typeface="Segoe UI Semibold" panose="020B0702040204020203" pitchFamily="34" charset="0"/>
              </a:rPr>
              <a:t>SQL Server 2016 </a:t>
            </a:r>
            <a:r>
              <a:rPr lang="en-US" sz="2400" dirty="0">
                <a:latin typeface="Segoe UI Semibold" panose="020B0702040204020203" pitchFamily="34" charset="0"/>
                <a:cs typeface="Segoe UI Semibold" panose="020B0702040204020203" pitchFamily="34" charset="0"/>
              </a:rPr>
              <a:t>(8 </a:t>
            </a:r>
            <a:r>
              <a:rPr lang="en-US" sz="2400" dirty="0" err="1">
                <a:latin typeface="Segoe UI Semibold" panose="020B0702040204020203" pitchFamily="34" charset="0"/>
                <a:cs typeface="Segoe UI Semibold" panose="020B0702040204020203" pitchFamily="34" charset="0"/>
              </a:rPr>
              <a:t>vCores</a:t>
            </a:r>
            <a:r>
              <a:rPr lang="en-US" sz="2400" dirty="0">
                <a:latin typeface="Segoe UI Semibold" panose="020B0702040204020203" pitchFamily="34" charset="0"/>
                <a:cs typeface="Segoe UI Semibold" panose="020B0702040204020203" pitchFamily="34" charset="0"/>
              </a:rPr>
              <a:t>, 72 GBs RAM, same storage)</a:t>
            </a:r>
            <a:endParaRPr lang="en-US" sz="3200" dirty="0">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6DE7FB42-5207-4FE2-9B1A-7630C32C5844}"/>
              </a:ext>
            </a:extLst>
          </p:cNvPr>
          <p:cNvGrpSpPr/>
          <p:nvPr/>
        </p:nvGrpSpPr>
        <p:grpSpPr>
          <a:xfrm>
            <a:off x="0" y="689183"/>
            <a:ext cx="12192000" cy="5479635"/>
            <a:chOff x="0" y="516887"/>
            <a:chExt cx="9144000" cy="4109726"/>
          </a:xfrm>
        </p:grpSpPr>
        <p:pic>
          <p:nvPicPr>
            <p:cNvPr id="2" name="Picture 1">
              <a:extLst>
                <a:ext uri="{FF2B5EF4-FFF2-40B4-BE49-F238E27FC236}">
                  <a16:creationId xmlns:a16="http://schemas.microsoft.com/office/drawing/2014/main" id="{31FC4B33-6278-45A9-9408-9CBBC99CC2E3}"/>
                </a:ext>
              </a:extLst>
            </p:cNvPr>
            <p:cNvPicPr>
              <a:picLocks noChangeAspect="1"/>
            </p:cNvPicPr>
            <p:nvPr/>
          </p:nvPicPr>
          <p:blipFill>
            <a:blip r:embed="rId3"/>
            <a:stretch>
              <a:fillRect/>
            </a:stretch>
          </p:blipFill>
          <p:spPr>
            <a:xfrm>
              <a:off x="0" y="516887"/>
              <a:ext cx="9144000" cy="4109726"/>
            </a:xfrm>
            <a:prstGeom prst="rect">
              <a:avLst/>
            </a:prstGeom>
          </p:spPr>
        </p:pic>
        <p:sp>
          <p:nvSpPr>
            <p:cNvPr id="7" name="Rectangle 6">
              <a:extLst>
                <a:ext uri="{FF2B5EF4-FFF2-40B4-BE49-F238E27FC236}">
                  <a16:creationId xmlns:a16="http://schemas.microsoft.com/office/drawing/2014/main" id="{CAA0D928-4885-4E67-8EA6-F15B0F52B9CD}"/>
                </a:ext>
              </a:extLst>
            </p:cNvPr>
            <p:cNvSpPr/>
            <p:nvPr/>
          </p:nvSpPr>
          <p:spPr>
            <a:xfrm>
              <a:off x="1028699" y="3759994"/>
              <a:ext cx="404813" cy="47625"/>
            </a:xfrm>
            <a:prstGeom prst="rect">
              <a:avLst/>
            </a:prstGeom>
            <a:solidFill>
              <a:srgbClr val="012456"/>
            </a:solidFill>
            <a:ln>
              <a:solidFill>
                <a:srgbClr val="012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spTree>
    <p:extLst>
      <p:ext uri="{BB962C8B-B14F-4D97-AF65-F5344CB8AC3E}">
        <p14:creationId xmlns:p14="http://schemas.microsoft.com/office/powerpoint/2010/main" val="1954799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https://aka.ms/ss19</a:t>
            </a:r>
            <a:r>
              <a:rPr lang="en-US" sz="1067" dirty="0"/>
              <a:t> </a:t>
            </a:r>
          </a:p>
        </p:txBody>
      </p:sp>
      <p:sp>
        <p:nvSpPr>
          <p:cNvPr id="4" name="Title 2">
            <a:extLst>
              <a:ext uri="{FF2B5EF4-FFF2-40B4-BE49-F238E27FC236}">
                <a16:creationId xmlns:a16="http://schemas.microsoft.com/office/drawing/2014/main" id="{2491C126-8256-4E84-97C6-5F6616BA00DB}"/>
              </a:ext>
            </a:extLst>
          </p:cNvPr>
          <p:cNvSpPr>
            <a:spLocks noGrp="1"/>
          </p:cNvSpPr>
          <p:nvPr>
            <p:ph type="title"/>
          </p:nvPr>
        </p:nvSpPr>
        <p:spPr>
          <a:xfrm>
            <a:off x="0" y="1"/>
            <a:ext cx="11308283" cy="492443"/>
          </a:xfrm>
        </p:spPr>
        <p:txBody>
          <a:bodyPr/>
          <a:lstStyle/>
          <a:p>
            <a:r>
              <a:rPr lang="en-US" sz="3200" dirty="0">
                <a:latin typeface="Segoe UI Semibold" panose="020B0702040204020203" pitchFamily="34" charset="0"/>
                <a:cs typeface="Segoe UI Semibold" panose="020B0702040204020203" pitchFamily="34" charset="0"/>
              </a:rPr>
              <a:t>SQL Server 2017 </a:t>
            </a:r>
            <a:r>
              <a:rPr lang="en-US" sz="2400" dirty="0">
                <a:latin typeface="Segoe UI Semibold" panose="020B0702040204020203" pitchFamily="34" charset="0"/>
                <a:cs typeface="Segoe UI Semibold" panose="020B0702040204020203" pitchFamily="34" charset="0"/>
              </a:rPr>
              <a:t>(4 </a:t>
            </a:r>
            <a:r>
              <a:rPr lang="en-US" sz="2400" dirty="0" err="1">
                <a:latin typeface="Segoe UI Semibold" panose="020B0702040204020203" pitchFamily="34" charset="0"/>
                <a:cs typeface="Segoe UI Semibold" panose="020B0702040204020203" pitchFamily="34" charset="0"/>
              </a:rPr>
              <a:t>vCores</a:t>
            </a:r>
            <a:r>
              <a:rPr lang="en-US" sz="2400" dirty="0">
                <a:latin typeface="Segoe UI Semibold" panose="020B0702040204020203" pitchFamily="34" charset="0"/>
                <a:cs typeface="Segoe UI Semibold" panose="020B0702040204020203" pitchFamily="34" charset="0"/>
              </a:rPr>
              <a:t>, 64 GBs RAM, same storage)</a:t>
            </a:r>
            <a:endParaRPr lang="en-US" sz="3200" dirty="0">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018D868E-6ECE-4DAF-B383-B912E45F878F}"/>
              </a:ext>
            </a:extLst>
          </p:cNvPr>
          <p:cNvGrpSpPr/>
          <p:nvPr/>
        </p:nvGrpSpPr>
        <p:grpSpPr>
          <a:xfrm>
            <a:off x="556961" y="818706"/>
            <a:ext cx="11078079" cy="5395612"/>
            <a:chOff x="417720" y="614029"/>
            <a:chExt cx="8308559" cy="4046709"/>
          </a:xfrm>
        </p:grpSpPr>
        <p:pic>
          <p:nvPicPr>
            <p:cNvPr id="5" name="Picture 4">
              <a:extLst>
                <a:ext uri="{FF2B5EF4-FFF2-40B4-BE49-F238E27FC236}">
                  <a16:creationId xmlns:a16="http://schemas.microsoft.com/office/drawing/2014/main" id="{F9B0DADC-1965-4EDE-AA41-1641F28C5C73}"/>
                </a:ext>
              </a:extLst>
            </p:cNvPr>
            <p:cNvPicPr>
              <a:picLocks noChangeAspect="1"/>
            </p:cNvPicPr>
            <p:nvPr/>
          </p:nvPicPr>
          <p:blipFill>
            <a:blip r:embed="rId3"/>
            <a:stretch>
              <a:fillRect/>
            </a:stretch>
          </p:blipFill>
          <p:spPr>
            <a:xfrm>
              <a:off x="417720" y="614029"/>
              <a:ext cx="8308559" cy="4046709"/>
            </a:xfrm>
            <a:prstGeom prst="rect">
              <a:avLst/>
            </a:prstGeom>
          </p:spPr>
        </p:pic>
        <p:sp>
          <p:nvSpPr>
            <p:cNvPr id="6" name="Rectangle 5">
              <a:extLst>
                <a:ext uri="{FF2B5EF4-FFF2-40B4-BE49-F238E27FC236}">
                  <a16:creationId xmlns:a16="http://schemas.microsoft.com/office/drawing/2014/main" id="{F56574A9-B826-48F7-8CA7-8749E6991A30}"/>
                </a:ext>
              </a:extLst>
            </p:cNvPr>
            <p:cNvSpPr/>
            <p:nvPr/>
          </p:nvSpPr>
          <p:spPr>
            <a:xfrm>
              <a:off x="1895474" y="3852864"/>
              <a:ext cx="404813" cy="47625"/>
            </a:xfrm>
            <a:prstGeom prst="rect">
              <a:avLst/>
            </a:prstGeom>
            <a:solidFill>
              <a:srgbClr val="012456"/>
            </a:solidFill>
            <a:ln>
              <a:solidFill>
                <a:srgbClr val="012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grpSp>
    </p:spTree>
    <p:extLst>
      <p:ext uri="{BB962C8B-B14F-4D97-AF65-F5344CB8AC3E}">
        <p14:creationId xmlns:p14="http://schemas.microsoft.com/office/powerpoint/2010/main" val="1942530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https://aka.ms/ss19</a:t>
            </a:r>
            <a:r>
              <a:rPr lang="en-US" sz="1067" dirty="0"/>
              <a:t> </a:t>
            </a:r>
          </a:p>
        </p:txBody>
      </p:sp>
      <p:sp>
        <p:nvSpPr>
          <p:cNvPr id="4" name="Title 2">
            <a:extLst>
              <a:ext uri="{FF2B5EF4-FFF2-40B4-BE49-F238E27FC236}">
                <a16:creationId xmlns:a16="http://schemas.microsoft.com/office/drawing/2014/main" id="{2491C126-8256-4E84-97C6-5F6616BA00DB}"/>
              </a:ext>
            </a:extLst>
          </p:cNvPr>
          <p:cNvSpPr>
            <a:spLocks noGrp="1"/>
          </p:cNvSpPr>
          <p:nvPr>
            <p:ph type="title"/>
          </p:nvPr>
        </p:nvSpPr>
        <p:spPr>
          <a:xfrm>
            <a:off x="-1" y="0"/>
            <a:ext cx="12192001" cy="492443"/>
          </a:xfrm>
        </p:spPr>
        <p:txBody>
          <a:bodyPr/>
          <a:lstStyle/>
          <a:p>
            <a:r>
              <a:rPr lang="en-US" sz="3200" dirty="0">
                <a:latin typeface="Segoe UI Semibold" panose="020B0702040204020203" pitchFamily="34" charset="0"/>
                <a:cs typeface="Segoe UI Semibold" panose="020B0702040204020203" pitchFamily="34" charset="0"/>
              </a:rPr>
              <a:t>SQL Server 2019 </a:t>
            </a:r>
            <a:r>
              <a:rPr lang="en-US" sz="2400" dirty="0">
                <a:latin typeface="Segoe UI Semibold" panose="020B0702040204020203" pitchFamily="34" charset="0"/>
                <a:cs typeface="Segoe UI Semibold" panose="020B0702040204020203" pitchFamily="34" charset="0"/>
              </a:rPr>
              <a:t>(4 </a:t>
            </a:r>
            <a:r>
              <a:rPr lang="en-US" sz="2400" dirty="0" err="1">
                <a:latin typeface="Segoe UI Semibold" panose="020B0702040204020203" pitchFamily="34" charset="0"/>
                <a:cs typeface="Segoe UI Semibold" panose="020B0702040204020203" pitchFamily="34" charset="0"/>
              </a:rPr>
              <a:t>vCores</a:t>
            </a:r>
            <a:r>
              <a:rPr lang="en-US" sz="2400" dirty="0">
                <a:latin typeface="Segoe UI Semibold" panose="020B0702040204020203" pitchFamily="34" charset="0"/>
                <a:cs typeface="Segoe UI Semibold" panose="020B0702040204020203" pitchFamily="34" charset="0"/>
              </a:rPr>
              <a:t>, 64 GBs RAM, same storage…same VM as previous)</a:t>
            </a:r>
            <a:endParaRPr lang="en-US" sz="3200" dirty="0">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9A395E5B-BFB5-45B5-BA2B-B50023855173}"/>
              </a:ext>
            </a:extLst>
          </p:cNvPr>
          <p:cNvPicPr>
            <a:picLocks noChangeAspect="1"/>
          </p:cNvPicPr>
          <p:nvPr/>
        </p:nvPicPr>
        <p:blipFill rotWithShape="1">
          <a:blip r:embed="rId3"/>
          <a:srcRect b="8975"/>
          <a:stretch/>
        </p:blipFill>
        <p:spPr>
          <a:xfrm>
            <a:off x="1705409" y="812299"/>
            <a:ext cx="8781180" cy="5430148"/>
          </a:xfrm>
          <a:prstGeom prst="rect">
            <a:avLst/>
          </a:prstGeom>
        </p:spPr>
      </p:pic>
    </p:spTree>
    <p:extLst>
      <p:ext uri="{BB962C8B-B14F-4D97-AF65-F5344CB8AC3E}">
        <p14:creationId xmlns:p14="http://schemas.microsoft.com/office/powerpoint/2010/main" val="2533817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Hide Column based up Parameter Selected SSRS</a:t>
            </a:r>
            <a:endParaRPr lang="en-US" sz="1067" dirty="0"/>
          </a:p>
        </p:txBody>
      </p:sp>
      <p:pic>
        <p:nvPicPr>
          <p:cNvPr id="6" name="Picture 5" descr="A screenshot of a cell phone&#10;&#10;Description automatically generated">
            <a:extLst>
              <a:ext uri="{FF2B5EF4-FFF2-40B4-BE49-F238E27FC236}">
                <a16:creationId xmlns:a16="http://schemas.microsoft.com/office/drawing/2014/main" id="{CDF9028A-7851-4745-AE4C-B9AE3B02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008" y="289297"/>
            <a:ext cx="9419985" cy="5953151"/>
          </a:xfrm>
          <a:prstGeom prst="rect">
            <a:avLst/>
          </a:prstGeom>
        </p:spPr>
      </p:pic>
    </p:spTree>
    <p:extLst>
      <p:ext uri="{BB962C8B-B14F-4D97-AF65-F5344CB8AC3E}">
        <p14:creationId xmlns:p14="http://schemas.microsoft.com/office/powerpoint/2010/main" val="3438358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584968"/>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https://www.yelp.com/developers/api_terms</a:t>
            </a:r>
            <a:r>
              <a:rPr lang="en-US" sz="1067" dirty="0"/>
              <a:t> </a:t>
            </a:r>
          </a:p>
          <a:p>
            <a:pPr lvl="0">
              <a:defRPr/>
            </a:pPr>
            <a:r>
              <a:rPr lang="en-US" sz="1067" dirty="0">
                <a:hlinkClick r:id="rId3"/>
              </a:rPr>
              <a:t>https://www.yelp.com/developers/display_requirements</a:t>
            </a:r>
            <a:r>
              <a:rPr lang="en-US" sz="1067" dirty="0"/>
              <a:t> </a:t>
            </a:r>
          </a:p>
        </p:txBody>
      </p:sp>
      <p:pic>
        <p:nvPicPr>
          <p:cNvPr id="2050" name="Picture 2">
            <a:extLst>
              <a:ext uri="{FF2B5EF4-FFF2-40B4-BE49-F238E27FC236}">
                <a16:creationId xmlns:a16="http://schemas.microsoft.com/office/drawing/2014/main" id="{70D3B4B8-CCA0-4BB7-AAE0-6B01F7883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07" b="37944"/>
          <a:stretch/>
        </p:blipFill>
        <p:spPr bwMode="auto">
          <a:xfrm>
            <a:off x="1277038" y="221721"/>
            <a:ext cx="9637925" cy="602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66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9" name="Picture 8">
            <a:extLst>
              <a:ext uri="{FF2B5EF4-FFF2-40B4-BE49-F238E27FC236}">
                <a16:creationId xmlns:a16="http://schemas.microsoft.com/office/drawing/2014/main" id="{750EDC47-BB18-406D-8A03-BC73CB7CC6DC}"/>
              </a:ext>
            </a:extLst>
          </p:cNvPr>
          <p:cNvPicPr>
            <a:picLocks noChangeAspect="1"/>
          </p:cNvPicPr>
          <p:nvPr/>
        </p:nvPicPr>
        <p:blipFill rotWithShape="1">
          <a:blip r:embed="rId3"/>
          <a:srcRect b="12555"/>
          <a:stretch/>
        </p:blipFill>
        <p:spPr>
          <a:xfrm>
            <a:off x="-14141" y="0"/>
            <a:ext cx="12206141" cy="6242448"/>
          </a:xfrm>
          <a:prstGeom prst="rect">
            <a:avLst/>
          </a:prstGeom>
        </p:spPr>
      </p:pic>
    </p:spTree>
    <p:extLst>
      <p:ext uri="{BB962C8B-B14F-4D97-AF65-F5344CB8AC3E}">
        <p14:creationId xmlns:p14="http://schemas.microsoft.com/office/powerpoint/2010/main" val="1235943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45F4DBC8-3C63-46AD-9AF5-A5F63AF314C7}"/>
              </a:ext>
            </a:extLst>
          </p:cNvPr>
          <p:cNvPicPr>
            <a:picLocks noChangeAspect="1"/>
          </p:cNvPicPr>
          <p:nvPr/>
        </p:nvPicPr>
        <p:blipFill rotWithShape="1">
          <a:blip r:embed="rId3"/>
          <a:srcRect b="12543"/>
          <a:stretch/>
        </p:blipFill>
        <p:spPr>
          <a:xfrm>
            <a:off x="0" y="1"/>
            <a:ext cx="12192000" cy="6242447"/>
          </a:xfrm>
          <a:prstGeom prst="rect">
            <a:avLst/>
          </a:prstGeom>
        </p:spPr>
      </p:pic>
    </p:spTree>
    <p:extLst>
      <p:ext uri="{BB962C8B-B14F-4D97-AF65-F5344CB8AC3E}">
        <p14:creationId xmlns:p14="http://schemas.microsoft.com/office/powerpoint/2010/main" val="360477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7A314B-48D6-4A2F-9B2B-4866F9F6D5D9}"/>
              </a:ext>
            </a:extLst>
          </p:cNvPr>
          <p:cNvSpPr txBox="1"/>
          <p:nvPr/>
        </p:nvSpPr>
        <p:spPr>
          <a:xfrm>
            <a:off x="230205" y="6242447"/>
            <a:ext cx="7923196" cy="420756"/>
          </a:xfrm>
          <a:prstGeom prst="rect">
            <a:avLst/>
          </a:prstGeom>
          <a:solidFill>
            <a:schemeClr val="bg1"/>
          </a:solidFill>
        </p:spPr>
        <p:txBody>
          <a:bodyPr wrap="square" rtlCol="0">
            <a:spAutoFit/>
          </a:bodyPr>
          <a:lstStyle/>
          <a:p>
            <a:r>
              <a:rPr lang="en-US" sz="1067" dirty="0"/>
              <a:t>Learn more:</a:t>
            </a:r>
          </a:p>
          <a:p>
            <a:pPr lvl="0">
              <a:defRPr/>
            </a:pPr>
            <a:r>
              <a:rPr lang="en-US" sz="1067" dirty="0">
                <a:hlinkClick r:id="rId2"/>
              </a:rPr>
              <a:t>SQL Server Samples - Big Data Clusters - Spark</a:t>
            </a:r>
            <a:endParaRPr lang="en-US" sz="1067" dirty="0"/>
          </a:p>
        </p:txBody>
      </p:sp>
      <p:pic>
        <p:nvPicPr>
          <p:cNvPr id="2" name="Picture 1">
            <a:extLst>
              <a:ext uri="{FF2B5EF4-FFF2-40B4-BE49-F238E27FC236}">
                <a16:creationId xmlns:a16="http://schemas.microsoft.com/office/drawing/2014/main" id="{C078472C-E151-40F0-83B4-C83ABB0E5F29}"/>
              </a:ext>
            </a:extLst>
          </p:cNvPr>
          <p:cNvPicPr>
            <a:picLocks noChangeAspect="1"/>
          </p:cNvPicPr>
          <p:nvPr/>
        </p:nvPicPr>
        <p:blipFill rotWithShape="1">
          <a:blip r:embed="rId3"/>
          <a:srcRect b="12543"/>
          <a:stretch/>
        </p:blipFill>
        <p:spPr>
          <a:xfrm>
            <a:off x="1" y="-1"/>
            <a:ext cx="12191999" cy="6242447"/>
          </a:xfrm>
          <a:prstGeom prst="rect">
            <a:avLst/>
          </a:prstGeom>
        </p:spPr>
      </p:pic>
    </p:spTree>
    <p:extLst>
      <p:ext uri="{BB962C8B-B14F-4D97-AF65-F5344CB8AC3E}">
        <p14:creationId xmlns:p14="http://schemas.microsoft.com/office/powerpoint/2010/main" val="3443748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13">
            <a:extLst>
              <a:ext uri="{FF2B5EF4-FFF2-40B4-BE49-F238E27FC236}">
                <a16:creationId xmlns:a16="http://schemas.microsoft.com/office/drawing/2014/main" id="{954D960B-2E38-46F0-AD54-9187C4243FCD}"/>
              </a:ext>
            </a:extLst>
          </p:cNvPr>
          <p:cNvGraphicFramePr>
            <a:graphicFrameLocks noChangeAspect="1"/>
          </p:cNvGraphicFramePr>
          <p:nvPr>
            <p:extLst>
              <p:ext uri="{D42A27DB-BD31-4B8C-83A1-F6EECF244321}">
                <p14:modId xmlns:p14="http://schemas.microsoft.com/office/powerpoint/2010/main" val="4084377960"/>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3326" name="CorelDRAW" r:id="rId3" imgW="1486020" imgH="1396161" progId="CorelDraw.Graphic.21">
                  <p:embed/>
                </p:oleObj>
              </mc:Choice>
              <mc:Fallback>
                <p:oleObj name="CorelDRAW" r:id="rId3" imgW="1486020" imgH="1396161" progId="CorelDraw.Graphic.21">
                  <p:embed/>
                  <p:pic>
                    <p:nvPicPr>
                      <p:cNvPr id="3" name="Objeto 13">
                        <a:extLst>
                          <a:ext uri="{FF2B5EF4-FFF2-40B4-BE49-F238E27FC236}">
                            <a16:creationId xmlns:a16="http://schemas.microsoft.com/office/drawing/2014/main" id="{195FEA68-FBD9-45ED-9196-9A5D4CB80296}"/>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0A7D0C-A034-4E11-AF83-182B55EA7A27}"/>
              </a:ext>
            </a:extLst>
          </p:cNvPr>
          <p:cNvSpPr>
            <a:spLocks noGrp="1"/>
          </p:cNvSpPr>
          <p:nvPr>
            <p:ph type="title"/>
          </p:nvPr>
        </p:nvSpPr>
        <p:spPr>
          <a:xfrm>
            <a:off x="588263" y="248653"/>
            <a:ext cx="11018520" cy="677108"/>
          </a:xfrm>
          <a:noFill/>
        </p:spPr>
        <p:txBody>
          <a:bodyPr/>
          <a:lstStyle/>
          <a:p>
            <a:pPr algn="ctr"/>
            <a:r>
              <a:rPr lang="en-US" sz="4400" b="1" dirty="0">
                <a:solidFill>
                  <a:schemeClr val="bg1"/>
                </a:solidFill>
              </a:rPr>
              <a:t>Resources</a:t>
            </a:r>
          </a:p>
        </p:txBody>
      </p:sp>
      <p:sp>
        <p:nvSpPr>
          <p:cNvPr id="5" name="Marcador de texto 3">
            <a:extLst>
              <a:ext uri="{FF2B5EF4-FFF2-40B4-BE49-F238E27FC236}">
                <a16:creationId xmlns:a16="http://schemas.microsoft.com/office/drawing/2014/main" id="{9C607D70-E61E-4B01-9A4D-6B3CDBB44035}"/>
              </a:ext>
            </a:extLst>
          </p:cNvPr>
          <p:cNvSpPr txBox="1">
            <a:spLocks/>
          </p:cNvSpPr>
          <p:nvPr/>
        </p:nvSpPr>
        <p:spPr>
          <a:xfrm>
            <a:off x="2165684" y="1171074"/>
            <a:ext cx="9079832" cy="413968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s-ES" dirty="0">
                <a:solidFill>
                  <a:schemeClr val="bg1"/>
                </a:solidFill>
                <a:hlinkClick r:id="rId5">
                  <a:extLst>
                    <a:ext uri="{A12FA001-AC4F-418D-AE19-62706E023703}">
                      <ahyp:hlinkClr xmlns:ahyp="http://schemas.microsoft.com/office/drawing/2018/hyperlinkcolor" val="tx"/>
                    </a:ext>
                  </a:extLst>
                </a:hlinkClick>
              </a:rPr>
              <a:t>fleitasarts.com</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6">
                  <a:extLst>
                    <a:ext uri="{A12FA001-AC4F-418D-AE19-62706E023703}">
                      <ahyp:hlinkClr xmlns:ahyp="http://schemas.microsoft.com/office/drawing/2018/hyperlinkcolor" val="tx"/>
                    </a:ext>
                  </a:extLst>
                </a:hlinkClick>
              </a:rPr>
              <a:t>bit.ly/gaib2019</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7">
                  <a:extLst>
                    <a:ext uri="{A12FA001-AC4F-418D-AE19-62706E023703}">
                      <ahyp:hlinkClr xmlns:ahyp="http://schemas.microsoft.com/office/drawing/2018/hyperlinkcolor" val="tx"/>
                    </a:ext>
                  </a:extLst>
                </a:hlinkClick>
              </a:rPr>
              <a:t>netflix.com/trollhunters</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8">
                  <a:extLst>
                    <a:ext uri="{A12FA001-AC4F-418D-AE19-62706E023703}">
                      <ahyp:hlinkClr xmlns:ahyp="http://schemas.microsoft.com/office/drawing/2018/hyperlinkcolor" val="tx"/>
                    </a:ext>
                  </a:extLst>
                </a:hlinkClick>
              </a:rPr>
              <a:t>aka.ms/sqldev</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9">
                  <a:extLst>
                    <a:ext uri="{A12FA001-AC4F-418D-AE19-62706E023703}">
                      <ahyp:hlinkClr xmlns:ahyp="http://schemas.microsoft.com/office/drawing/2018/hyperlinkcolor" val="tx"/>
                    </a:ext>
                  </a:extLst>
                </a:hlinkClick>
              </a:rPr>
              <a:t>microsoft.github.io/</a:t>
            </a:r>
            <a:r>
              <a:rPr lang="es-ES" dirty="0" err="1">
                <a:solidFill>
                  <a:schemeClr val="bg1"/>
                </a:solidFill>
                <a:hlinkClick r:id="rId9">
                  <a:extLst>
                    <a:ext uri="{A12FA001-AC4F-418D-AE19-62706E023703}">
                      <ahyp:hlinkClr xmlns:ahyp="http://schemas.microsoft.com/office/drawing/2018/hyperlinkcolor" val="tx"/>
                    </a:ext>
                  </a:extLst>
                </a:hlinkClick>
              </a:rPr>
              <a:t>sql</a:t>
            </a:r>
            <a:r>
              <a:rPr lang="es-ES" dirty="0">
                <a:solidFill>
                  <a:schemeClr val="bg1"/>
                </a:solidFill>
                <a:hlinkClick r:id="rId9">
                  <a:extLst>
                    <a:ext uri="{A12FA001-AC4F-418D-AE19-62706E023703}">
                      <ahyp:hlinkClr xmlns:ahyp="http://schemas.microsoft.com/office/drawing/2018/hyperlinkcolor" val="tx"/>
                    </a:ext>
                  </a:extLst>
                </a:hlinkClick>
              </a:rPr>
              <a:t>-ml-</a:t>
            </a:r>
            <a:r>
              <a:rPr lang="es-ES" dirty="0" err="1">
                <a:solidFill>
                  <a:schemeClr val="bg1"/>
                </a:solidFill>
                <a:hlinkClick r:id="rId9">
                  <a:extLst>
                    <a:ext uri="{A12FA001-AC4F-418D-AE19-62706E023703}">
                      <ahyp:hlinkClr xmlns:ahyp="http://schemas.microsoft.com/office/drawing/2018/hyperlinkcolor" val="tx"/>
                    </a:ext>
                  </a:extLst>
                </a:hlinkClick>
              </a:rPr>
              <a:t>tutorials</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10">
                  <a:extLst>
                    <a:ext uri="{A12FA001-AC4F-418D-AE19-62706E023703}">
                      <ahyp:hlinkClr xmlns:ahyp="http://schemas.microsoft.com/office/drawing/2018/hyperlinkcolor" val="tx"/>
                    </a:ext>
                  </a:extLst>
                </a:hlinkClick>
              </a:rPr>
              <a:t>ailab.microsoft.com</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11">
                  <a:extLst>
                    <a:ext uri="{A12FA001-AC4F-418D-AE19-62706E023703}">
                      <ahyp:hlinkClr xmlns:ahyp="http://schemas.microsoft.com/office/drawing/2018/hyperlinkcolor" val="tx"/>
                    </a:ext>
                  </a:extLst>
                </a:hlinkClick>
              </a:rPr>
              <a:t>github.com/</a:t>
            </a:r>
            <a:r>
              <a:rPr lang="es-ES" dirty="0" err="1">
                <a:solidFill>
                  <a:schemeClr val="bg1"/>
                </a:solidFill>
                <a:hlinkClick r:id="rId11">
                  <a:extLst>
                    <a:ext uri="{A12FA001-AC4F-418D-AE19-62706E023703}">
                      <ahyp:hlinkClr xmlns:ahyp="http://schemas.microsoft.com/office/drawing/2018/hyperlinkcolor" val="tx"/>
                    </a:ext>
                  </a:extLst>
                </a:hlinkClick>
              </a:rPr>
              <a:t>microsoft</a:t>
            </a:r>
            <a:r>
              <a:rPr lang="es-ES" dirty="0">
                <a:solidFill>
                  <a:schemeClr val="bg1"/>
                </a:solidFill>
                <a:hlinkClick r:id="rId11">
                  <a:extLst>
                    <a:ext uri="{A12FA001-AC4F-418D-AE19-62706E023703}">
                      <ahyp:hlinkClr xmlns:ahyp="http://schemas.microsoft.com/office/drawing/2018/hyperlinkcolor" val="tx"/>
                    </a:ext>
                  </a:extLst>
                </a:hlinkClick>
              </a:rPr>
              <a:t>/</a:t>
            </a:r>
            <a:r>
              <a:rPr lang="es-ES" dirty="0" err="1">
                <a:solidFill>
                  <a:schemeClr val="bg1"/>
                </a:solidFill>
                <a:hlinkClick r:id="rId11">
                  <a:extLst>
                    <a:ext uri="{A12FA001-AC4F-418D-AE19-62706E023703}">
                      <ahyp:hlinkClr xmlns:ahyp="http://schemas.microsoft.com/office/drawing/2018/hyperlinkcolor" val="tx"/>
                    </a:ext>
                  </a:extLst>
                </a:hlinkClick>
              </a:rPr>
              <a:t>sql</a:t>
            </a:r>
            <a:r>
              <a:rPr lang="es-ES" dirty="0">
                <a:solidFill>
                  <a:schemeClr val="bg1"/>
                </a:solidFill>
                <a:hlinkClick r:id="rId11">
                  <a:extLst>
                    <a:ext uri="{A12FA001-AC4F-418D-AE19-62706E023703}">
                      <ahyp:hlinkClr xmlns:ahyp="http://schemas.microsoft.com/office/drawing/2018/hyperlinkcolor" val="tx"/>
                    </a:ext>
                  </a:extLst>
                </a:hlinkClick>
              </a:rPr>
              <a:t>-server-r-</a:t>
            </a:r>
            <a:r>
              <a:rPr lang="es-ES" dirty="0" err="1">
                <a:solidFill>
                  <a:schemeClr val="bg1"/>
                </a:solidFill>
                <a:hlinkClick r:id="rId11">
                  <a:extLst>
                    <a:ext uri="{A12FA001-AC4F-418D-AE19-62706E023703}">
                      <ahyp:hlinkClr xmlns:ahyp="http://schemas.microsoft.com/office/drawing/2018/hyperlinkcolor" val="tx"/>
                    </a:ext>
                  </a:extLst>
                </a:hlinkClick>
              </a:rPr>
              <a:t>services</a:t>
            </a:r>
            <a:r>
              <a:rPr lang="es-ES" dirty="0">
                <a:solidFill>
                  <a:schemeClr val="bg1"/>
                </a:solidFill>
                <a:hlinkClick r:id="rId11">
                  <a:extLst>
                    <a:ext uri="{A12FA001-AC4F-418D-AE19-62706E023703}">
                      <ahyp:hlinkClr xmlns:ahyp="http://schemas.microsoft.com/office/drawing/2018/hyperlinkcolor" val="tx"/>
                    </a:ext>
                  </a:extLst>
                </a:hlinkClick>
              </a:rPr>
              <a:t>-</a:t>
            </a:r>
            <a:r>
              <a:rPr lang="es-ES" dirty="0" err="1">
                <a:solidFill>
                  <a:schemeClr val="bg1"/>
                </a:solidFill>
                <a:hlinkClick r:id="rId11">
                  <a:extLst>
                    <a:ext uri="{A12FA001-AC4F-418D-AE19-62706E023703}">
                      <ahyp:hlinkClr xmlns:ahyp="http://schemas.microsoft.com/office/drawing/2018/hyperlinkcolor" val="tx"/>
                    </a:ext>
                  </a:extLst>
                </a:hlinkClick>
              </a:rPr>
              <a:t>samples</a:t>
            </a:r>
            <a:endParaRPr lang="es-ES" dirty="0">
              <a:solidFill>
                <a:schemeClr val="bg1"/>
              </a:solidFill>
            </a:endParaRPr>
          </a:p>
          <a:p>
            <a:pPr marL="342900" indent="-342900">
              <a:buFont typeface="Arial" panose="020B0604020202020204" pitchFamily="34" charset="0"/>
              <a:buChar char="•"/>
            </a:pPr>
            <a:r>
              <a:rPr lang="es-ES" dirty="0">
                <a:solidFill>
                  <a:schemeClr val="bg1"/>
                </a:solidFill>
                <a:hlinkClick r:id="rId12">
                  <a:extLst>
                    <a:ext uri="{A12FA001-AC4F-418D-AE19-62706E023703}">
                      <ahyp:hlinkClr xmlns:ahyp="http://schemas.microsoft.com/office/drawing/2018/hyperlinkcolor" val="tx"/>
                    </a:ext>
                  </a:extLst>
                </a:hlinkClick>
              </a:rPr>
              <a:t>myignite.microsoft.com/</a:t>
            </a:r>
            <a:r>
              <a:rPr lang="es-ES" dirty="0" err="1">
                <a:solidFill>
                  <a:schemeClr val="bg1"/>
                </a:solidFill>
                <a:hlinkClick r:id="rId12">
                  <a:extLst>
                    <a:ext uri="{A12FA001-AC4F-418D-AE19-62706E023703}">
                      <ahyp:hlinkClr xmlns:ahyp="http://schemas.microsoft.com/office/drawing/2018/hyperlinkcolor" val="tx"/>
                    </a:ext>
                  </a:extLst>
                </a:hlinkClick>
              </a:rPr>
              <a:t>sessions</a:t>
            </a:r>
            <a:r>
              <a:rPr lang="es-ES" dirty="0">
                <a:solidFill>
                  <a:schemeClr val="bg1"/>
                </a:solidFill>
                <a:hlinkClick r:id="rId12">
                  <a:extLst>
                    <a:ext uri="{A12FA001-AC4F-418D-AE19-62706E023703}">
                      <ahyp:hlinkClr xmlns:ahyp="http://schemas.microsoft.com/office/drawing/2018/hyperlinkcolor" val="tx"/>
                    </a:ext>
                  </a:extLst>
                </a:hlinkClick>
              </a:rPr>
              <a:t>/81038</a:t>
            </a:r>
            <a:endParaRPr lang="es-ES" dirty="0">
              <a:solidFill>
                <a:schemeClr val="bg1"/>
              </a:solidFill>
            </a:endParaRPr>
          </a:p>
          <a:p>
            <a:pPr marL="342900" indent="-342900">
              <a:buFont typeface="Arial" panose="020B0604020202020204" pitchFamily="34" charset="0"/>
              <a:buChar char="•"/>
            </a:pPr>
            <a:endParaRPr lang="es-ES" dirty="0">
              <a:solidFill>
                <a:schemeClr val="bg1"/>
              </a:solidFill>
            </a:endParaRPr>
          </a:p>
        </p:txBody>
      </p:sp>
    </p:spTree>
    <p:extLst>
      <p:ext uri="{BB962C8B-B14F-4D97-AF65-F5344CB8AC3E}">
        <p14:creationId xmlns:p14="http://schemas.microsoft.com/office/powerpoint/2010/main" val="40168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13">
            <a:extLst>
              <a:ext uri="{FF2B5EF4-FFF2-40B4-BE49-F238E27FC236}">
                <a16:creationId xmlns:a16="http://schemas.microsoft.com/office/drawing/2014/main" id="{954D960B-2E38-46F0-AD54-9187C4243FCD}"/>
              </a:ext>
            </a:extLst>
          </p:cNvPr>
          <p:cNvGraphicFramePr>
            <a:graphicFrameLocks noChangeAspect="1"/>
          </p:cNvGraphicFramePr>
          <p:nvPr>
            <p:extLst>
              <p:ext uri="{D42A27DB-BD31-4B8C-83A1-F6EECF244321}">
                <p14:modId xmlns:p14="http://schemas.microsoft.com/office/powerpoint/2010/main" val="1064265344"/>
              </p:ext>
            </p:extLst>
          </p:nvPr>
        </p:nvGraphicFramePr>
        <p:xfrm>
          <a:off x="1145241" y="-1127000"/>
          <a:ext cx="9901518" cy="9298543"/>
        </p:xfrm>
        <a:graphic>
          <a:graphicData uri="http://schemas.openxmlformats.org/presentationml/2006/ole">
            <mc:AlternateContent xmlns:mc="http://schemas.openxmlformats.org/markup-compatibility/2006">
              <mc:Choice xmlns:v="urn:schemas-microsoft-com:vml" Requires="v">
                <p:oleObj spid="_x0000_s15382" name="CorelDRAW" r:id="rId3" imgW="1486020" imgH="1396161" progId="CorelDraw.Graphic.21">
                  <p:embed/>
                </p:oleObj>
              </mc:Choice>
              <mc:Fallback>
                <p:oleObj name="CorelDRAW" r:id="rId3" imgW="1486020" imgH="1396161" progId="CorelDraw.Graphic.21">
                  <p:embed/>
                  <p:pic>
                    <p:nvPicPr>
                      <p:cNvPr id="3" name="Objeto 13">
                        <a:extLst>
                          <a:ext uri="{FF2B5EF4-FFF2-40B4-BE49-F238E27FC236}">
                            <a16:creationId xmlns:a16="http://schemas.microsoft.com/office/drawing/2014/main" id="{954D960B-2E38-46F0-AD54-9187C4243FCD}"/>
                          </a:ext>
                        </a:extLst>
                      </p:cNvPr>
                      <p:cNvPicPr/>
                      <p:nvPr/>
                    </p:nvPicPr>
                    <p:blipFill>
                      <a:blip r:embed="rId4"/>
                      <a:stretch>
                        <a:fillRect/>
                      </a:stretch>
                    </p:blipFill>
                    <p:spPr>
                      <a:xfrm>
                        <a:off x="1145241" y="-1127000"/>
                        <a:ext cx="9901518" cy="929854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0A7D0C-A034-4E11-AF83-182B55EA7A27}"/>
              </a:ext>
            </a:extLst>
          </p:cNvPr>
          <p:cNvSpPr>
            <a:spLocks noGrp="1"/>
          </p:cNvSpPr>
          <p:nvPr>
            <p:ph type="title"/>
          </p:nvPr>
        </p:nvSpPr>
        <p:spPr>
          <a:xfrm>
            <a:off x="586740" y="257340"/>
            <a:ext cx="11018520" cy="677108"/>
          </a:xfrm>
          <a:noFill/>
        </p:spPr>
        <p:txBody>
          <a:bodyPr/>
          <a:lstStyle/>
          <a:p>
            <a:pPr algn="ctr"/>
            <a:r>
              <a:rPr lang="en-US" sz="4400" b="1" dirty="0">
                <a:solidFill>
                  <a:schemeClr val="bg1"/>
                </a:solidFill>
              </a:rPr>
              <a:t>Workshops</a:t>
            </a:r>
          </a:p>
        </p:txBody>
      </p:sp>
      <p:sp>
        <p:nvSpPr>
          <p:cNvPr id="5" name="Marcador de texto 3">
            <a:extLst>
              <a:ext uri="{FF2B5EF4-FFF2-40B4-BE49-F238E27FC236}">
                <a16:creationId xmlns:a16="http://schemas.microsoft.com/office/drawing/2014/main" id="{9C607D70-E61E-4B01-9A4D-6B3CDBB44035}"/>
              </a:ext>
            </a:extLst>
          </p:cNvPr>
          <p:cNvSpPr txBox="1">
            <a:spLocks/>
          </p:cNvSpPr>
          <p:nvPr/>
        </p:nvSpPr>
        <p:spPr>
          <a:xfrm>
            <a:off x="3659886" y="2680989"/>
            <a:ext cx="5869887" cy="31611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a:solidFill>
                  <a:schemeClr val="bg1"/>
                </a:solidFill>
                <a:hlinkClick r:id="rId5">
                  <a:extLst>
                    <a:ext uri="{A12FA001-AC4F-418D-AE19-62706E023703}">
                      <ahyp:hlinkClr xmlns:ahyp="http://schemas.microsoft.com/office/drawing/2018/hyperlinkcolor" val="tx"/>
                    </a:ext>
                  </a:extLst>
                </a:hlinkClick>
              </a:rPr>
              <a:t>Azure Custom Vision</a:t>
            </a:r>
            <a:endParaRPr lang="en-US" dirty="0">
              <a:solidFill>
                <a:schemeClr val="bg1"/>
              </a:solidFill>
            </a:endParaRPr>
          </a:p>
          <a:p>
            <a:pPr marL="514350" indent="-514350">
              <a:buFont typeface="+mj-lt"/>
              <a:buAutoNum type="arabicPeriod"/>
            </a:pPr>
            <a:r>
              <a:rPr lang="en-US" dirty="0">
                <a:solidFill>
                  <a:schemeClr val="bg1"/>
                </a:solidFill>
                <a:hlinkClick r:id="rId6">
                  <a:extLst>
                    <a:ext uri="{A12FA001-AC4F-418D-AE19-62706E023703}">
                      <ahyp:hlinkClr xmlns:ahyp="http://schemas.microsoft.com/office/drawing/2018/hyperlinkcolor" val="tx"/>
                    </a:ext>
                  </a:extLst>
                </a:hlinkClick>
              </a:rPr>
              <a:t>Azure Machine Learning designer</a:t>
            </a:r>
            <a:endParaRPr lang="en-US" dirty="0">
              <a:solidFill>
                <a:schemeClr val="bg1"/>
              </a:solidFill>
            </a:endParaRPr>
          </a:p>
          <a:p>
            <a:pPr marL="514350" indent="-514350">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Automated ML UI</a:t>
            </a:r>
            <a:endParaRPr lang="en-US" dirty="0">
              <a:solidFill>
                <a:schemeClr val="bg1"/>
              </a:solidFill>
            </a:endParaRPr>
          </a:p>
          <a:p>
            <a:pPr marL="514350" indent="-514350">
              <a:buFont typeface="+mj-lt"/>
              <a:buAutoNum type="arabicPeriod"/>
            </a:pPr>
            <a:r>
              <a:rPr lang="en-US" dirty="0" err="1">
                <a:solidFill>
                  <a:schemeClr val="bg1"/>
                </a:solidFill>
                <a:hlinkClick r:id="rId8">
                  <a:extLst>
                    <a:ext uri="{A12FA001-AC4F-418D-AE19-62706E023703}">
                      <ahyp:hlinkClr xmlns:ahyp="http://schemas.microsoft.com/office/drawing/2018/hyperlinkcolor" val="tx"/>
                    </a:ext>
                  </a:extLst>
                </a:hlinkClick>
              </a:rPr>
              <a:t>ML.Net</a:t>
            </a:r>
            <a:endParaRPr lang="en-US" dirty="0">
              <a:solidFill>
                <a:schemeClr val="bg1"/>
              </a:solidFill>
            </a:endParaRPr>
          </a:p>
          <a:p>
            <a:pPr marL="514350" indent="-514350">
              <a:buFont typeface="+mj-lt"/>
              <a:buAutoNum type="arabicPeriod"/>
            </a:pPr>
            <a:r>
              <a:rPr lang="en-US" dirty="0">
                <a:solidFill>
                  <a:schemeClr val="bg1"/>
                </a:solidFill>
                <a:hlinkClick r:id="rId9">
                  <a:extLst>
                    <a:ext uri="{A12FA001-AC4F-418D-AE19-62706E023703}">
                      <ahyp:hlinkClr xmlns:ahyp="http://schemas.microsoft.com/office/drawing/2018/hyperlinkcolor" val="tx"/>
                    </a:ext>
                  </a:extLst>
                </a:hlinkClick>
              </a:rPr>
              <a:t>Azure Machine Learning SDK</a:t>
            </a:r>
            <a:endParaRPr lang="en-US" dirty="0">
              <a:solidFill>
                <a:schemeClr val="bg1"/>
              </a:solidFill>
            </a:endParaRPr>
          </a:p>
          <a:p>
            <a:pPr marL="514350" indent="-514350">
              <a:buFont typeface="+mj-lt"/>
              <a:buAutoNum type="arabicPeriod"/>
            </a:pPr>
            <a:r>
              <a:rPr lang="en-US" dirty="0">
                <a:solidFill>
                  <a:schemeClr val="bg1"/>
                </a:solidFill>
                <a:hlinkClick r:id="rId10">
                  <a:extLst>
                    <a:ext uri="{A12FA001-AC4F-418D-AE19-62706E023703}">
                      <ahyp:hlinkClr xmlns:ahyp="http://schemas.microsoft.com/office/drawing/2018/hyperlinkcolor" val="tx"/>
                    </a:ext>
                  </a:extLst>
                </a:hlinkClick>
              </a:rPr>
              <a:t>Cloud Scale Machine Learning</a:t>
            </a:r>
            <a:endParaRPr lang="es-ES" dirty="0">
              <a:solidFill>
                <a:schemeClr val="bg1"/>
              </a:solidFill>
            </a:endParaRPr>
          </a:p>
        </p:txBody>
      </p:sp>
      <p:graphicFrame>
        <p:nvGraphicFramePr>
          <p:cNvPr id="6" name="Objeto 14">
            <a:extLst>
              <a:ext uri="{FF2B5EF4-FFF2-40B4-BE49-F238E27FC236}">
                <a16:creationId xmlns:a16="http://schemas.microsoft.com/office/drawing/2014/main" id="{DCD47AE0-3F55-489D-A184-56C2EA5A8F08}"/>
              </a:ext>
            </a:extLst>
          </p:cNvPr>
          <p:cNvGraphicFramePr>
            <a:graphicFrameLocks noChangeAspect="1"/>
          </p:cNvGraphicFramePr>
          <p:nvPr>
            <p:extLst>
              <p:ext uri="{D42A27DB-BD31-4B8C-83A1-F6EECF244321}">
                <p14:modId xmlns:p14="http://schemas.microsoft.com/office/powerpoint/2010/main" val="3929578319"/>
              </p:ext>
            </p:extLst>
          </p:nvPr>
        </p:nvGraphicFramePr>
        <p:xfrm>
          <a:off x="2378363" y="1285204"/>
          <a:ext cx="7435274" cy="1045029"/>
        </p:xfrm>
        <a:graphic>
          <a:graphicData uri="http://schemas.openxmlformats.org/presentationml/2006/ole">
            <mc:AlternateContent xmlns:mc="http://schemas.openxmlformats.org/markup-compatibility/2006">
              <mc:Choice xmlns:v="urn:schemas-microsoft-com:vml" Requires="v">
                <p:oleObj spid="_x0000_s15383" name="CorelDRAW" r:id="rId11" imgW="7465680" imgH="1050480" progId="CorelDraw.Graphic.21">
                  <p:embed/>
                </p:oleObj>
              </mc:Choice>
              <mc:Fallback>
                <p:oleObj name="CorelDRAW" r:id="rId11"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12"/>
                      <a:stretch>
                        <a:fillRect/>
                      </a:stretch>
                    </p:blipFill>
                    <p:spPr>
                      <a:xfrm>
                        <a:off x="2378363" y="1285204"/>
                        <a:ext cx="7435274" cy="1045029"/>
                      </a:xfrm>
                      <a:prstGeom prst="rect">
                        <a:avLst/>
                      </a:prstGeom>
                    </p:spPr>
                  </p:pic>
                </p:oleObj>
              </mc:Fallback>
            </mc:AlternateContent>
          </a:graphicData>
        </a:graphic>
      </p:graphicFrame>
    </p:spTree>
    <p:extLst>
      <p:ext uri="{BB962C8B-B14F-4D97-AF65-F5344CB8AC3E}">
        <p14:creationId xmlns:p14="http://schemas.microsoft.com/office/powerpoint/2010/main" val="2305622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2453D8-A629-420F-999F-78076118B6D7}"/>
              </a:ext>
            </a:extLst>
          </p:cNvPr>
          <p:cNvPicPr>
            <a:picLocks noChangeAspect="1"/>
          </p:cNvPicPr>
          <p:nvPr/>
        </p:nvPicPr>
        <p:blipFill>
          <a:blip r:embed="rId2"/>
          <a:stretch>
            <a:fillRect/>
          </a:stretch>
        </p:blipFill>
        <p:spPr>
          <a:xfrm>
            <a:off x="0" y="4763"/>
            <a:ext cx="12200478" cy="6853237"/>
          </a:xfrm>
          <a:prstGeom prst="rect">
            <a:avLst/>
          </a:prstGeom>
        </p:spPr>
      </p:pic>
      <p:pic>
        <p:nvPicPr>
          <p:cNvPr id="3" name="Picture 2">
            <a:extLst>
              <a:ext uri="{FF2B5EF4-FFF2-40B4-BE49-F238E27FC236}">
                <a16:creationId xmlns:a16="http://schemas.microsoft.com/office/drawing/2014/main" id="{0FCD5CB6-55A6-46B6-9001-40BF04B6DECD}"/>
              </a:ext>
            </a:extLst>
          </p:cNvPr>
          <p:cNvPicPr>
            <a:picLocks noChangeAspect="1"/>
          </p:cNvPicPr>
          <p:nvPr/>
        </p:nvPicPr>
        <p:blipFill>
          <a:blip r:embed="rId3"/>
          <a:stretch>
            <a:fillRect/>
          </a:stretch>
        </p:blipFill>
        <p:spPr>
          <a:xfrm>
            <a:off x="7008340" y="2003469"/>
            <a:ext cx="3810000" cy="4333875"/>
          </a:xfrm>
          <a:prstGeom prst="rect">
            <a:avLst/>
          </a:prstGeom>
        </p:spPr>
      </p:pic>
      <p:pic>
        <p:nvPicPr>
          <p:cNvPr id="4" name="Picture 3">
            <a:extLst>
              <a:ext uri="{FF2B5EF4-FFF2-40B4-BE49-F238E27FC236}">
                <a16:creationId xmlns:a16="http://schemas.microsoft.com/office/drawing/2014/main" id="{705A32F4-7FA5-47AF-AFA8-EBF0E6102A5B}"/>
              </a:ext>
            </a:extLst>
          </p:cNvPr>
          <p:cNvPicPr>
            <a:picLocks noChangeAspect="1"/>
          </p:cNvPicPr>
          <p:nvPr/>
        </p:nvPicPr>
        <p:blipFill>
          <a:blip r:embed="rId4"/>
          <a:stretch>
            <a:fillRect/>
          </a:stretch>
        </p:blipFill>
        <p:spPr>
          <a:xfrm>
            <a:off x="7008338" y="2003469"/>
            <a:ext cx="3810001" cy="4333876"/>
          </a:xfrm>
          <a:prstGeom prst="rect">
            <a:avLst/>
          </a:prstGeom>
        </p:spPr>
      </p:pic>
    </p:spTree>
    <p:extLst>
      <p:ext uri="{BB962C8B-B14F-4D97-AF65-F5344CB8AC3E}">
        <p14:creationId xmlns:p14="http://schemas.microsoft.com/office/powerpoint/2010/main" val="3908680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a:xfrm>
            <a:off x="584200" y="2367724"/>
            <a:ext cx="5510213" cy="1107996"/>
          </a:xfrm>
        </p:spPr>
        <p:txBody>
          <a:bodyPr/>
          <a:lstStyle/>
          <a:p>
            <a:r>
              <a:rPr lang="en-US" dirty="0"/>
              <a:t>Sentiment</a:t>
            </a:r>
            <a:r>
              <a:rPr lang="es-ES" dirty="0"/>
              <a:t> Prediction</a:t>
            </a:r>
            <a:br>
              <a:rPr lang="es-ES" dirty="0"/>
            </a:br>
            <a:r>
              <a:rPr lang="es-ES" dirty="0"/>
              <a:t>Real-time in SQL Server</a:t>
            </a:r>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p:txBody>
          <a:bodyPr/>
          <a:lstStyle/>
          <a:p>
            <a:r>
              <a:rPr lang="es-ES" dirty="0"/>
              <a:t>Hiram Fleitas</a:t>
            </a:r>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a:xfrm>
            <a:off x="5981825" y="2367724"/>
            <a:ext cx="6001628" cy="1231106"/>
          </a:xfrm>
        </p:spPr>
        <p:txBody>
          <a:bodyPr/>
          <a:lstStyle/>
          <a:p>
            <a:r>
              <a:rPr lang="es-ES" sz="8000" dirty="0"/>
              <a:t>Thank You</a:t>
            </a:r>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r>
              <a:rPr lang="es-ES" dirty="0">
                <a:solidFill>
                  <a:schemeClr val="tx1"/>
                </a:solidFill>
                <a:hlinkClick r:id="rId2">
                  <a:extLst>
                    <a:ext uri="{A12FA001-AC4F-418D-AE19-62706E023703}">
                      <ahyp:hlinkClr xmlns:ahyp="http://schemas.microsoft.com/office/drawing/2018/hyperlinkcolor" val="tx"/>
                    </a:ext>
                  </a:extLst>
                </a:hlinkClick>
              </a:rPr>
              <a:t>bit.ly/gaib2019</a:t>
            </a:r>
            <a:endParaRPr lang="es-ES" dirty="0">
              <a:solidFill>
                <a:schemeClr val="tx1"/>
              </a:solidFill>
            </a:endParaRPr>
          </a:p>
        </p:txBody>
      </p:sp>
      <p:pic>
        <p:nvPicPr>
          <p:cNvPr id="12" name="Picture 8" descr="Microsoft Certified: Azure AI Engineer Associate">
            <a:hlinkClick r:id="rId3"/>
            <a:extLst>
              <a:ext uri="{FF2B5EF4-FFF2-40B4-BE49-F238E27FC236}">
                <a16:creationId xmlns:a16="http://schemas.microsoft.com/office/drawing/2014/main" id="{A871F4CF-9001-460D-A908-BEFC4C30AC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1250" y="4876101"/>
            <a:ext cx="933031" cy="9330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9">
            <a:hlinkClick r:id="rId5"/>
            <a:extLst>
              <a:ext uri="{FF2B5EF4-FFF2-40B4-BE49-F238E27FC236}">
                <a16:creationId xmlns:a16="http://schemas.microsoft.com/office/drawing/2014/main" id="{54F00C8F-6797-4248-AA67-B1D20DCEC60B}"/>
              </a:ext>
            </a:extLst>
          </p:cNvPr>
          <p:cNvSpPr txBox="1">
            <a:spLocks/>
          </p:cNvSpPr>
          <p:nvPr/>
        </p:nvSpPr>
        <p:spPr>
          <a:xfrm>
            <a:off x="3308945" y="3962400"/>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14" name="Picture 2" descr="Image result for twitter logo">
            <a:hlinkClick r:id="rId5"/>
            <a:extLst>
              <a:ext uri="{FF2B5EF4-FFF2-40B4-BE49-F238E27FC236}">
                <a16:creationId xmlns:a16="http://schemas.microsoft.com/office/drawing/2014/main" id="{DE6CD093-0B32-4FB3-819F-4661336879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8948" y="396240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linkedin logo">
            <a:extLst>
              <a:ext uri="{FF2B5EF4-FFF2-40B4-BE49-F238E27FC236}">
                <a16:creationId xmlns:a16="http://schemas.microsoft.com/office/drawing/2014/main" id="{9E179EC4-348F-4D6F-B2F3-B68D74F651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6830" y="5968354"/>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A05FEE6C-7334-479A-BC42-F292E2EE01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19974" y="5464557"/>
            <a:ext cx="306362" cy="306362"/>
          </a:xfrm>
          <a:prstGeom prst="rect">
            <a:avLst/>
          </a:prstGeom>
        </p:spPr>
      </p:pic>
      <p:pic>
        <p:nvPicPr>
          <p:cNvPr id="17" name="Picture 14" descr="Image result for wordpress logo">
            <a:extLst>
              <a:ext uri="{FF2B5EF4-FFF2-40B4-BE49-F238E27FC236}">
                <a16:creationId xmlns:a16="http://schemas.microsoft.com/office/drawing/2014/main" id="{49A10249-87B9-4E69-970D-1910A3A588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06849" y="4979849"/>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9">
            <a:hlinkClick r:id="rId10"/>
            <a:extLst>
              <a:ext uri="{FF2B5EF4-FFF2-40B4-BE49-F238E27FC236}">
                <a16:creationId xmlns:a16="http://schemas.microsoft.com/office/drawing/2014/main" id="{369C3668-929A-4F86-928D-049296365ED3}"/>
              </a:ext>
            </a:extLst>
          </p:cNvPr>
          <p:cNvSpPr txBox="1">
            <a:spLocks/>
          </p:cNvSpPr>
          <p:nvPr/>
        </p:nvSpPr>
        <p:spPr>
          <a:xfrm>
            <a:off x="3306849" y="5464558"/>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19" name="Picture 16" descr="Image result for outlook email logo black">
            <a:extLst>
              <a:ext uri="{FF2B5EF4-FFF2-40B4-BE49-F238E27FC236}">
                <a16:creationId xmlns:a16="http://schemas.microsoft.com/office/drawing/2014/main" id="{76C090ED-D130-4D91-8C31-04581B2B58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08946" y="4471125"/>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9">
            <a:hlinkClick r:id="rId12"/>
            <a:extLst>
              <a:ext uri="{FF2B5EF4-FFF2-40B4-BE49-F238E27FC236}">
                <a16:creationId xmlns:a16="http://schemas.microsoft.com/office/drawing/2014/main" id="{F69E4A7D-A500-425F-A9FE-43BA9D4D5880}"/>
              </a:ext>
            </a:extLst>
          </p:cNvPr>
          <p:cNvSpPr txBox="1">
            <a:spLocks/>
          </p:cNvSpPr>
          <p:nvPr/>
        </p:nvSpPr>
        <p:spPr>
          <a:xfrm>
            <a:off x="3306850" y="4975861"/>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21" name="Text Placeholder 9">
            <a:hlinkClick r:id="rId13"/>
            <a:extLst>
              <a:ext uri="{FF2B5EF4-FFF2-40B4-BE49-F238E27FC236}">
                <a16:creationId xmlns:a16="http://schemas.microsoft.com/office/drawing/2014/main" id="{BCDEB773-7C72-4D1E-8A15-7A458D59D545}"/>
              </a:ext>
            </a:extLst>
          </p:cNvPr>
          <p:cNvSpPr txBox="1">
            <a:spLocks/>
          </p:cNvSpPr>
          <p:nvPr/>
        </p:nvSpPr>
        <p:spPr>
          <a:xfrm>
            <a:off x="3319974" y="5968725"/>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22" name="Text Placeholder 9">
            <a:hlinkClick r:id="rId14"/>
            <a:extLst>
              <a:ext uri="{FF2B5EF4-FFF2-40B4-BE49-F238E27FC236}">
                <a16:creationId xmlns:a16="http://schemas.microsoft.com/office/drawing/2014/main" id="{7D96C352-588A-4DCA-924A-CE17A8251271}"/>
              </a:ext>
            </a:extLst>
          </p:cNvPr>
          <p:cNvSpPr txBox="1">
            <a:spLocks/>
          </p:cNvSpPr>
          <p:nvPr/>
        </p:nvSpPr>
        <p:spPr>
          <a:xfrm>
            <a:off x="3308945" y="4469458"/>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pic>
        <p:nvPicPr>
          <p:cNvPr id="3" name="Picture 2" descr="A picture containing indoor&#10;&#10;Description automatically generated">
            <a:hlinkClick r:id="rId15"/>
            <a:extLst>
              <a:ext uri="{FF2B5EF4-FFF2-40B4-BE49-F238E27FC236}">
                <a16:creationId xmlns:a16="http://schemas.microsoft.com/office/drawing/2014/main" id="{E53C9C26-316F-4FE5-8E25-894CDD5257B7}"/>
              </a:ext>
            </a:extLst>
          </p:cNvPr>
          <p:cNvPicPr>
            <a:picLocks noChangeAspect="1"/>
          </p:cNvPicPr>
          <p:nvPr/>
        </p:nvPicPr>
        <p:blipFill>
          <a:blip r:embed="rId16"/>
          <a:stretch>
            <a:fillRect/>
          </a:stretch>
        </p:blipFill>
        <p:spPr>
          <a:xfrm>
            <a:off x="584196" y="383882"/>
            <a:ext cx="1640020" cy="1640020"/>
          </a:xfrm>
          <a:prstGeom prst="rect">
            <a:avLst/>
          </a:prstGeom>
        </p:spPr>
      </p:pic>
    </p:spTree>
    <p:extLst>
      <p:ext uri="{BB962C8B-B14F-4D97-AF65-F5344CB8AC3E}">
        <p14:creationId xmlns:p14="http://schemas.microsoft.com/office/powerpoint/2010/main" val="228070950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8F01C8D-FB50-474F-AEEE-1BF2B5933746}"/>
              </a:ext>
            </a:extLst>
          </p:cNvPr>
          <p:cNvPicPr>
            <a:picLocks noChangeAspect="1"/>
          </p:cNvPicPr>
          <p:nvPr/>
        </p:nvPicPr>
        <p:blipFill rotWithShape="1">
          <a:blip r:embed="rId2">
            <a:extLst>
              <a:ext uri="{28A0092B-C50C-407E-A947-70E740481C1C}">
                <a14:useLocalDpi xmlns:a14="http://schemas.microsoft.com/office/drawing/2010/main" val="0"/>
              </a:ext>
            </a:extLst>
          </a:blip>
          <a:srcRect b="1468"/>
          <a:stretch/>
        </p:blipFill>
        <p:spPr>
          <a:xfrm>
            <a:off x="0" y="-1"/>
            <a:ext cx="12192000" cy="6858001"/>
          </a:xfrm>
          <a:prstGeom prst="rect">
            <a:avLst/>
          </a:prstGeom>
        </p:spPr>
      </p:pic>
      <p:sp>
        <p:nvSpPr>
          <p:cNvPr id="8" name="Rectangle 7">
            <a:extLst>
              <a:ext uri="{FF2B5EF4-FFF2-40B4-BE49-F238E27FC236}">
                <a16:creationId xmlns:a16="http://schemas.microsoft.com/office/drawing/2014/main" id="{6567692F-2A7B-420D-A9F8-6DBC63422F6B}"/>
              </a:ext>
            </a:extLst>
          </p:cNvPr>
          <p:cNvSpPr/>
          <p:nvPr/>
        </p:nvSpPr>
        <p:spPr>
          <a:xfrm>
            <a:off x="8429783" y="4111251"/>
            <a:ext cx="2270285" cy="3531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B88E555-E263-4CE3-9934-D0F3D9386D70}"/>
              </a:ext>
            </a:extLst>
          </p:cNvPr>
          <p:cNvSpPr/>
          <p:nvPr/>
        </p:nvSpPr>
        <p:spPr>
          <a:xfrm>
            <a:off x="2232184" y="1493520"/>
            <a:ext cx="5403057" cy="47320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492568680"/>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office/2006/metadata/properties"/>
    <ds:schemaRef ds:uri="http://schemas.microsoft.com/sharepoint/v3"/>
    <ds:schemaRef ds:uri="5a4b3278-325d-441a-b38f-6f1926bc734e"/>
    <ds:schemaRef ds:uri="http://purl.org/dc/elements/1.1/"/>
    <ds:schemaRef ds:uri="http://www.w3.org/XML/1998/namespace"/>
    <ds:schemaRef ds:uri="http://purl.org/dc/terms/"/>
    <ds:schemaRef ds:uri="9d1f81f6-e953-47ea-988e-33ed651c58e6"/>
    <ds:schemaRef ds:uri="http://schemas.microsoft.com/office/infopath/2007/PartnerControls"/>
    <ds:schemaRef ds:uri="http://schemas.openxmlformats.org/package/2006/metadata/core-properties"/>
    <ds:schemaRef ds:uri="230e9df3-be65-4c73-a93b-d1236ebd677e"/>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861</TotalTime>
  <Words>1104</Words>
  <Application>Microsoft Office PowerPoint</Application>
  <PresentationFormat>Widescreen</PresentationFormat>
  <Paragraphs>192</Paragraphs>
  <Slides>80</Slides>
  <Notes>12</Notes>
  <HiddenSlides>1</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80</vt:i4>
      </vt:variant>
    </vt:vector>
  </HeadingPairs>
  <TitlesOfParts>
    <vt:vector size="94" baseType="lpstr">
      <vt:lpstr>Arial</vt:lpstr>
      <vt:lpstr>Calibri</vt:lpstr>
      <vt:lpstr>Consolas</vt:lpstr>
      <vt:lpstr>Myriad Pro</vt:lpstr>
      <vt:lpstr>Quicksand</vt:lpstr>
      <vt:lpstr>Segoe UI</vt:lpstr>
      <vt:lpstr>Segoe UI (Body)</vt:lpstr>
      <vt:lpstr>Segoe UI Light</vt:lpstr>
      <vt:lpstr>Segoe UI Semibold</vt:lpstr>
      <vt:lpstr>Wingdings</vt:lpstr>
      <vt:lpstr>White Template</vt:lpstr>
      <vt:lpstr>1_White Template</vt:lpstr>
      <vt:lpstr>2_White Template</vt:lpstr>
      <vt:lpstr>CorelDRAW</vt:lpstr>
      <vt:lpstr>Fort Lauderdale, FL USA December 14, 2019</vt:lpstr>
      <vt:lpstr>Sentiment Prediction Real-time in SQL Server</vt:lpstr>
      <vt:lpstr>Agenda</vt:lpstr>
      <vt:lpstr>Demo One</vt:lpstr>
      <vt:lpstr>PowerPoint Presentation</vt:lpstr>
      <vt:lpstr>PowerPoint Presentation</vt:lpstr>
      <vt:lpstr>Execution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Two</vt:lpstr>
      <vt:lpstr>PowerPoint Presentation</vt:lpstr>
      <vt:lpstr>PowerPoint Presentation</vt:lpstr>
      <vt:lpstr>PowerPoint Presentation</vt:lpstr>
      <vt:lpstr>PowerPoint Presentation</vt:lpstr>
      <vt:lpstr>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Three</vt:lpstr>
      <vt:lpstr>PowerPoint Presentation</vt:lpstr>
      <vt:lpstr>PowerPoint Presentation</vt:lpstr>
      <vt:lpstr>PowerPoint Presentation</vt:lpstr>
      <vt:lpstr>PowerPoint Presentation</vt:lpstr>
      <vt:lpstr>PowerPoint Presentation</vt:lpstr>
      <vt:lpstr>Execution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Four</vt:lpstr>
      <vt:lpstr>PowerPoint Presentation</vt:lpstr>
      <vt:lpstr>PowerPoint Presentation</vt:lpstr>
      <vt:lpstr>PowerPoint Presentation</vt:lpstr>
      <vt:lpstr>PowerPoint Presentation</vt:lpstr>
      <vt:lpstr>PowerPoint Presentation</vt:lpstr>
      <vt:lpstr>Upgrade via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Five</vt:lpstr>
      <vt:lpstr>SQL Server 2016 (8 vCores, 72 GBs RAM, same storage)</vt:lpstr>
      <vt:lpstr>SQL Server 2017 (4 vCores, 64 GBs RAM, same storage)</vt:lpstr>
      <vt:lpstr>SQL Server 2019 (4 vCores, 64 GBs RAM, same storage…same VM as previous)</vt:lpstr>
      <vt:lpstr>PowerPoint Presentation</vt:lpstr>
      <vt:lpstr>PowerPoint Presentation</vt:lpstr>
      <vt:lpstr>PowerPoint Presentation</vt:lpstr>
      <vt:lpstr>PowerPoint Presentation</vt:lpstr>
      <vt:lpstr>PowerPoint Presentation</vt:lpstr>
      <vt:lpstr>Resources</vt:lpstr>
      <vt:lpstr>Workshops</vt:lpstr>
      <vt:lpstr>Sentiment Prediction Real-time in SQL Server</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Hiram Fleitas</cp:lastModifiedBy>
  <cp:revision>84</cp:revision>
  <dcterms:created xsi:type="dcterms:W3CDTF">2019-08-09T15:41:27Z</dcterms:created>
  <dcterms:modified xsi:type="dcterms:W3CDTF">2019-12-13T19:04:20Z</dcterms:modified>
  <cp:category>Microsoft Ignite The Tour FY20</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y fmtid="{D5CDD505-2E9C-101B-9397-08002B2CF9AE}" pid="19" name="_MarkAsFinal">
    <vt:bool>true</vt:bool>
  </property>
</Properties>
</file>